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65" r:id="rId2"/>
    <p:sldId id="310" r:id="rId3"/>
    <p:sldId id="320" r:id="rId4"/>
    <p:sldId id="321" r:id="rId5"/>
    <p:sldId id="322" r:id="rId6"/>
    <p:sldId id="323" r:id="rId7"/>
    <p:sldId id="324" r:id="rId8"/>
    <p:sldId id="325" r:id="rId9"/>
    <p:sldId id="326" r:id="rId10"/>
    <p:sldId id="327" r:id="rId11"/>
    <p:sldId id="328" r:id="rId12"/>
    <p:sldId id="329" r:id="rId13"/>
    <p:sldId id="330" r:id="rId14"/>
    <p:sldId id="331" r:id="rId15"/>
    <p:sldId id="332"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9" autoAdjust="0"/>
  </p:normalViewPr>
  <p:slideViewPr>
    <p:cSldViewPr showGuides="1">
      <p:cViewPr varScale="1">
        <p:scale>
          <a:sx n="78" d="100"/>
          <a:sy n="78" d="100"/>
        </p:scale>
        <p:origin x="125"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603"/>
    </p:cViewPr>
  </p:sorter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3/1/2020</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3/1/2020</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pic>
        <p:nvPicPr>
          <p:cNvPr id="6" name="Picture 5">
            <a:extLst>
              <a:ext uri="{FF2B5EF4-FFF2-40B4-BE49-F238E27FC236}">
                <a16:creationId xmlns:a16="http://schemas.microsoft.com/office/drawing/2014/main" id="{6F3BCBE9-4E3E-4596-84B3-D59C5D38F22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3612" y="152400"/>
            <a:ext cx="922020" cy="651510"/>
          </a:xfrm>
          <a:prstGeom prst="rect">
            <a:avLst/>
          </a:prstGeom>
        </p:spPr>
      </p:pic>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Copyright (C) 2020 Credit One                                                           Commercial in Confidence  </a:t>
            </a:r>
            <a:endParaRPr dirty="0"/>
          </a:p>
        </p:txBody>
      </p:sp>
      <p:sp>
        <p:nvSpPr>
          <p:cNvPr id="4" name="Date Placeholder 3"/>
          <p:cNvSpPr>
            <a:spLocks noGrp="1"/>
          </p:cNvSpPr>
          <p:nvPr>
            <p:ph type="dt" sz="half" idx="10"/>
          </p:nvPr>
        </p:nvSpPr>
        <p:spPr/>
        <p:txBody>
          <a:bodyPr/>
          <a:lstStyle/>
          <a:p>
            <a:fld id="{2C977B42-2035-4906-AA65-CB732DD253E8}" type="datetime4">
              <a:rPr lang="en-US" smtClean="0"/>
              <a:t>March 1, 2020</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Copyright (C) 2020 Credit One                                                           Commercial in Confidence  </a:t>
            </a:r>
            <a:endParaRPr dirty="0"/>
          </a:p>
        </p:txBody>
      </p:sp>
      <p:sp>
        <p:nvSpPr>
          <p:cNvPr id="4" name="Date Placeholder 3"/>
          <p:cNvSpPr>
            <a:spLocks noGrp="1"/>
          </p:cNvSpPr>
          <p:nvPr>
            <p:ph type="dt" sz="half" idx="10"/>
          </p:nvPr>
        </p:nvSpPr>
        <p:spPr/>
        <p:txBody>
          <a:bodyPr/>
          <a:lstStyle/>
          <a:p>
            <a:fld id="{5C992126-DB3B-4801-922E-603448C86FAD}" type="datetime4">
              <a:rPr lang="en-US" smtClean="0"/>
              <a:t>March 1, 2020</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Copyright (C) 2020 Credit One                                                           Commercial in Confidence  </a:t>
            </a:r>
            <a:endParaRPr dirty="0"/>
          </a:p>
        </p:txBody>
      </p:sp>
      <p:sp>
        <p:nvSpPr>
          <p:cNvPr id="4" name="Date Placeholder 3"/>
          <p:cNvSpPr>
            <a:spLocks noGrp="1"/>
          </p:cNvSpPr>
          <p:nvPr>
            <p:ph type="dt" sz="half" idx="10"/>
          </p:nvPr>
        </p:nvSpPr>
        <p:spPr/>
        <p:txBody>
          <a:bodyPr/>
          <a:lstStyle/>
          <a:p>
            <a:fld id="{E806C49D-21DA-4BA0-B2DB-3F1671B87AF4}" type="datetime4">
              <a:rPr lang="en-US" smtClean="0"/>
              <a:t>March 1, 2020</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pic>
        <p:nvPicPr>
          <p:cNvPr id="9" name="Picture 8">
            <a:extLst>
              <a:ext uri="{FF2B5EF4-FFF2-40B4-BE49-F238E27FC236}">
                <a16:creationId xmlns:a16="http://schemas.microsoft.com/office/drawing/2014/main" id="{6A5BBE32-B501-44A0-8281-A296F05799D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3612" y="152400"/>
            <a:ext cx="922020" cy="651510"/>
          </a:xfrm>
          <a:prstGeom prst="rect">
            <a:avLst/>
          </a:prstGeom>
        </p:spPr>
      </p:pic>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Copyright (C) 2020 Credit One                                                           Commercial in Confidence  </a:t>
            </a:r>
            <a:endParaRPr dirty="0"/>
          </a:p>
        </p:txBody>
      </p:sp>
      <p:sp>
        <p:nvSpPr>
          <p:cNvPr id="4" name="Date Placeholder 3"/>
          <p:cNvSpPr>
            <a:spLocks noGrp="1"/>
          </p:cNvSpPr>
          <p:nvPr>
            <p:ph type="dt" sz="half" idx="10"/>
          </p:nvPr>
        </p:nvSpPr>
        <p:spPr/>
        <p:txBody>
          <a:bodyPr/>
          <a:lstStyle/>
          <a:p>
            <a:fld id="{22BEDB53-CFCF-45B0-98AB-456F0579671F}" type="datetime4">
              <a:rPr lang="en-US" smtClean="0"/>
              <a:t>March 1, 2020</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Copyright (C) 2020 Credit One                                                           Commercial in Confidence  </a:t>
            </a:r>
            <a:endParaRPr dirty="0"/>
          </a:p>
        </p:txBody>
      </p:sp>
      <p:sp>
        <p:nvSpPr>
          <p:cNvPr id="5" name="Date Placeholder 4"/>
          <p:cNvSpPr>
            <a:spLocks noGrp="1"/>
          </p:cNvSpPr>
          <p:nvPr>
            <p:ph type="dt" sz="half" idx="10"/>
          </p:nvPr>
        </p:nvSpPr>
        <p:spPr/>
        <p:txBody>
          <a:bodyPr/>
          <a:lstStyle/>
          <a:p>
            <a:fld id="{B0913B06-DD00-4951-A780-B1A9491F9F91}" type="datetime4">
              <a:rPr lang="en-US" smtClean="0"/>
              <a:t>March 1, 2020</a:t>
            </a:fld>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Copyright (C) 2020 Credit One                                                           Commercial in Confidence  </a:t>
            </a:r>
            <a:endParaRPr dirty="0"/>
          </a:p>
        </p:txBody>
      </p:sp>
      <p:sp>
        <p:nvSpPr>
          <p:cNvPr id="7" name="Date Placeholder 6"/>
          <p:cNvSpPr>
            <a:spLocks noGrp="1"/>
          </p:cNvSpPr>
          <p:nvPr>
            <p:ph type="dt" sz="half" idx="10"/>
          </p:nvPr>
        </p:nvSpPr>
        <p:spPr/>
        <p:txBody>
          <a:bodyPr/>
          <a:lstStyle/>
          <a:p>
            <a:fld id="{A8C3B4B9-69E9-4203-8FC7-FE029934D7DA}" type="datetime4">
              <a:rPr lang="en-US" smtClean="0"/>
              <a:t>March 1, 2020</a:t>
            </a:fld>
            <a:endParaRPr dirty="0"/>
          </a:p>
        </p:txBody>
      </p:sp>
      <p:sp>
        <p:nvSpPr>
          <p:cNvPr id="9" name="Slide Number Placeholder 8"/>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Copyright (C) 2020 Credit One                                                           Commercial in Confidence  </a:t>
            </a:r>
            <a:endParaRPr dirty="0"/>
          </a:p>
        </p:txBody>
      </p:sp>
      <p:sp>
        <p:nvSpPr>
          <p:cNvPr id="3" name="Date Placeholder 2"/>
          <p:cNvSpPr>
            <a:spLocks noGrp="1"/>
          </p:cNvSpPr>
          <p:nvPr>
            <p:ph type="dt" sz="half" idx="10"/>
          </p:nvPr>
        </p:nvSpPr>
        <p:spPr/>
        <p:txBody>
          <a:bodyPr/>
          <a:lstStyle/>
          <a:p>
            <a:fld id="{9F037B9E-ABD1-4AA8-9095-2BC9A0E6E401}" type="datetime4">
              <a:rPr lang="en-US" smtClean="0"/>
              <a:t>March 1, 2020</a:t>
            </a:fld>
            <a:endParaRPr dirty="0"/>
          </a:p>
        </p:txBody>
      </p:sp>
      <p:sp>
        <p:nvSpPr>
          <p:cNvPr id="5" name="Slide Number Placeholder 4"/>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Copyright (C) 2020 Credit One                                                           Commercial in Confidence  </a:t>
            </a:r>
            <a:endParaRPr dirty="0"/>
          </a:p>
        </p:txBody>
      </p:sp>
      <p:sp>
        <p:nvSpPr>
          <p:cNvPr id="2" name="Date Placeholder 1"/>
          <p:cNvSpPr>
            <a:spLocks noGrp="1"/>
          </p:cNvSpPr>
          <p:nvPr>
            <p:ph type="dt" sz="half" idx="10"/>
          </p:nvPr>
        </p:nvSpPr>
        <p:spPr/>
        <p:txBody>
          <a:bodyPr/>
          <a:lstStyle/>
          <a:p>
            <a:fld id="{FD05EDCA-32AE-4BA7-8BFF-C6257677E57F}" type="datetime4">
              <a:rPr lang="en-US" smtClean="0"/>
              <a:t>March 1, 2020</a:t>
            </a:fld>
            <a:endParaRPr dirty="0"/>
          </a:p>
        </p:txBody>
      </p:sp>
      <p:sp>
        <p:nvSpPr>
          <p:cNvPr id="4" name="Slide Number Placeholder 3"/>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Copyright (C) 2020 Credit One                                                           Commercial in Confidence  </a:t>
            </a:r>
            <a:endParaRPr dirty="0"/>
          </a:p>
        </p:txBody>
      </p:sp>
      <p:sp>
        <p:nvSpPr>
          <p:cNvPr id="5" name="Date Placeholder 4"/>
          <p:cNvSpPr>
            <a:spLocks noGrp="1"/>
          </p:cNvSpPr>
          <p:nvPr>
            <p:ph type="dt" sz="half" idx="10"/>
          </p:nvPr>
        </p:nvSpPr>
        <p:spPr/>
        <p:txBody>
          <a:bodyPr/>
          <a:lstStyle/>
          <a:p>
            <a:fld id="{EACBE974-F6F9-44A2-ADB2-5A1788E5AF7E}" type="datetime4">
              <a:rPr lang="en-US" smtClean="0"/>
              <a:t>March 1, 2020</a:t>
            </a:fld>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6" name="Footer Placeholder 5"/>
          <p:cNvSpPr>
            <a:spLocks noGrp="1"/>
          </p:cNvSpPr>
          <p:nvPr>
            <p:ph type="ftr" sz="quarter" idx="11"/>
          </p:nvPr>
        </p:nvSpPr>
        <p:spPr/>
        <p:txBody>
          <a:bodyPr/>
          <a:lstStyle/>
          <a:p>
            <a:r>
              <a:rPr lang="en-US"/>
              <a:t>Copyright (C) 2020 Credit One                                                           Commercial in Confidence  </a:t>
            </a:r>
            <a:endParaRPr dirty="0"/>
          </a:p>
        </p:txBody>
      </p:sp>
      <p:sp>
        <p:nvSpPr>
          <p:cNvPr id="5" name="Date Placeholder 4"/>
          <p:cNvSpPr>
            <a:spLocks noGrp="1"/>
          </p:cNvSpPr>
          <p:nvPr>
            <p:ph type="dt" sz="half" idx="10"/>
          </p:nvPr>
        </p:nvSpPr>
        <p:spPr/>
        <p:txBody>
          <a:bodyPr/>
          <a:lstStyle/>
          <a:p>
            <a:fld id="{E0CE5253-8A79-4EA8-8A4F-4425CF5BD83C}" type="datetime4">
              <a:rPr lang="en-US" smtClean="0"/>
              <a:t>March 1, 2020</a:t>
            </a:fld>
            <a:endParaRPr dirty="0"/>
          </a:p>
        </p:txBody>
      </p:sp>
      <p:sp>
        <p:nvSpPr>
          <p:cNvPr id="7" name="Slide Number Placeholder 6"/>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Copyright (C) 2020 Credit One                                                           Commercial in Confidence  </a:t>
            </a:r>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73F87902-F39B-4DCF-9D36-F2051B49E725}" type="datetime4">
              <a:rPr lang="en-US" smtClean="0"/>
              <a:t>March 1, 2020</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quoteinspector.com/images/credit/credit-street-sign/" TargetMode="External"/><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hyperlink" Target="https://cochange.com/bank-card-scam-1181" TargetMode="Externa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hyperlink" Target="https://heidicohen.com/social-media-marketing-the-inside-scoop-from-6-experts/"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blogs.lse.ac.uk/impactofsocialsciences/2014/10/23/alternative-metrics-future-uk-research-excellence-framework-thelwall/"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a-roadmap-for-business-intelligence-607941ddd1c7"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ollett.com/fms/insights.cfm"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theconversation.com/whos-afraid-of-the-bad-big-data-you-might-want-to-read-this-13080"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4teens10.blogspot.com/"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recoveringengineer.com/category/resolving-conflict/problem-solving/"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input-load-file-document-data-25064/"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sd.uta.fi/aineistonhallinta/en/copyright-and-agreements.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afloq.com/read/data-science-methods-and-algorithms-for-big-data/2500"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rincipalspov.blogspot.com/2014/12/the-three-questions.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picserver.org/a/analysis.html"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assandrajohn.com/2016/07/26/first-rules-of-data-analysis/"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A02907-2844-42D2-9DA7-E7A5930F0DA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9" y="1"/>
            <a:ext cx="3960223" cy="2640149"/>
          </a:xfrm>
          <a:prstGeom prst="rect">
            <a:avLst/>
          </a:prstGeom>
        </p:spPr>
      </p:pic>
      <p:sp>
        <p:nvSpPr>
          <p:cNvPr id="3" name="Title 2"/>
          <p:cNvSpPr>
            <a:spLocks noGrp="1"/>
          </p:cNvSpPr>
          <p:nvPr>
            <p:ph type="ctrTitle"/>
          </p:nvPr>
        </p:nvSpPr>
        <p:spPr>
          <a:xfrm>
            <a:off x="912812" y="3241929"/>
            <a:ext cx="8229600" cy="1143000"/>
          </a:xfrm>
        </p:spPr>
        <p:txBody>
          <a:bodyPr/>
          <a:lstStyle/>
          <a:p>
            <a:r>
              <a:rPr lang="en-US" dirty="0"/>
              <a:t>Credit Risk Evaluation</a:t>
            </a:r>
          </a:p>
        </p:txBody>
      </p:sp>
      <p:sp>
        <p:nvSpPr>
          <p:cNvPr id="4" name="Subtitle 3"/>
          <p:cNvSpPr>
            <a:spLocks noGrp="1"/>
          </p:cNvSpPr>
          <p:nvPr>
            <p:ph type="subTitle" idx="1"/>
          </p:nvPr>
        </p:nvSpPr>
        <p:spPr>
          <a:xfrm>
            <a:off x="1065212" y="4709323"/>
            <a:ext cx="3149600" cy="1219200"/>
          </a:xfrm>
        </p:spPr>
        <p:txBody>
          <a:bodyPr/>
          <a:lstStyle/>
          <a:p>
            <a:endParaRPr lang="it-IT" dirty="0"/>
          </a:p>
          <a:p>
            <a:r>
              <a:rPr lang="it-IT" dirty="0">
                <a:solidFill>
                  <a:srgbClr val="FFFF00"/>
                </a:solidFill>
              </a:rPr>
              <a:t>Asad aftab</a:t>
            </a:r>
          </a:p>
          <a:p>
            <a:r>
              <a:rPr lang="it-IT" dirty="0">
                <a:solidFill>
                  <a:srgbClr val="FFFF00"/>
                </a:solidFill>
              </a:rPr>
              <a:t>Data scientist</a:t>
            </a:r>
          </a:p>
          <a:p>
            <a:r>
              <a:rPr lang="it-IT" dirty="0">
                <a:solidFill>
                  <a:srgbClr val="FFFF00"/>
                </a:solidFill>
              </a:rPr>
              <a:t>Credit One</a:t>
            </a:r>
          </a:p>
        </p:txBody>
      </p:sp>
      <p:pic>
        <p:nvPicPr>
          <p:cNvPr id="8" name="Picture 7">
            <a:extLst>
              <a:ext uri="{FF2B5EF4-FFF2-40B4-BE49-F238E27FC236}">
                <a16:creationId xmlns:a16="http://schemas.microsoft.com/office/drawing/2014/main" id="{B81D6BD2-C6B7-4782-A5C4-2F813B16844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39225" y="4495800"/>
            <a:ext cx="3149600" cy="236220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5284-17AD-4AD3-BCB5-4B5053854F49}"/>
              </a:ext>
            </a:extLst>
          </p:cNvPr>
          <p:cNvSpPr>
            <a:spLocks noGrp="1"/>
          </p:cNvSpPr>
          <p:nvPr>
            <p:ph type="title"/>
          </p:nvPr>
        </p:nvSpPr>
        <p:spPr/>
        <p:txBody>
          <a:bodyPr/>
          <a:lstStyle/>
          <a:p>
            <a:r>
              <a:rPr lang="en-US" dirty="0"/>
              <a:t>4. INSIGHTS</a:t>
            </a:r>
          </a:p>
        </p:txBody>
      </p:sp>
      <p:sp>
        <p:nvSpPr>
          <p:cNvPr id="3" name="Content Placeholder 2">
            <a:extLst>
              <a:ext uri="{FF2B5EF4-FFF2-40B4-BE49-F238E27FC236}">
                <a16:creationId xmlns:a16="http://schemas.microsoft.com/office/drawing/2014/main" id="{09FB8613-3841-4E2F-BE57-91E750809F3C}"/>
              </a:ext>
            </a:extLst>
          </p:cNvPr>
          <p:cNvSpPr>
            <a:spLocks noGrp="1"/>
          </p:cNvSpPr>
          <p:nvPr>
            <p:ph idx="1"/>
          </p:nvPr>
        </p:nvSpPr>
        <p:spPr/>
        <p:txBody>
          <a:bodyPr>
            <a:normAutofit lnSpcReduction="10000"/>
          </a:bodyPr>
          <a:lstStyle/>
          <a:p>
            <a:r>
              <a:rPr lang="en-US" dirty="0"/>
              <a:t>What patterns do you see in the data?</a:t>
            </a:r>
          </a:p>
          <a:p>
            <a:pPr lvl="1">
              <a:buFont typeface="Wingdings" panose="05000000000000000000" pitchFamily="2" charset="2"/>
              <a:buChar char="ü"/>
            </a:pPr>
            <a:r>
              <a:rPr lang="en-US" dirty="0"/>
              <a:t>To be find and documented in the next phase of the project.</a:t>
            </a:r>
          </a:p>
          <a:p>
            <a:r>
              <a:rPr lang="en-US" dirty="0"/>
              <a:t>Are each of the hypotheses proven or disproven?</a:t>
            </a:r>
          </a:p>
          <a:p>
            <a:pPr lvl="1">
              <a:buFont typeface="Wingdings" panose="05000000000000000000" pitchFamily="2" charset="2"/>
              <a:buChar char="ü"/>
            </a:pPr>
            <a:r>
              <a:rPr lang="en-US" dirty="0"/>
              <a:t>To be find and documented in the next phase of the project.</a:t>
            </a:r>
          </a:p>
          <a:p>
            <a:r>
              <a:rPr lang="en-US" dirty="0"/>
              <a:t>How much confidence should stakeholders place in the results?</a:t>
            </a:r>
          </a:p>
          <a:p>
            <a:pPr lvl="1">
              <a:buFont typeface="Wingdings" panose="05000000000000000000" pitchFamily="2" charset="2"/>
              <a:buChar char="ü"/>
            </a:pPr>
            <a:r>
              <a:rPr lang="en-US" dirty="0"/>
              <a:t>We will capture the accuracy for each model and will address this item in the final report.</a:t>
            </a:r>
          </a:p>
          <a:p>
            <a:r>
              <a:rPr lang="en-US" dirty="0"/>
              <a:t>How do you rank your findings in terms of quantified impact on the business?</a:t>
            </a:r>
          </a:p>
          <a:p>
            <a:pPr lvl="1">
              <a:buFont typeface="Wingdings" panose="05000000000000000000" pitchFamily="2" charset="2"/>
              <a:buChar char="ü"/>
            </a:pPr>
            <a:r>
              <a:rPr lang="en-US" dirty="0"/>
              <a:t>To be addressed in the next phase of the project.</a:t>
            </a:r>
          </a:p>
        </p:txBody>
      </p:sp>
      <p:pic>
        <p:nvPicPr>
          <p:cNvPr id="5" name="Picture 4">
            <a:extLst>
              <a:ext uri="{FF2B5EF4-FFF2-40B4-BE49-F238E27FC236}">
                <a16:creationId xmlns:a16="http://schemas.microsoft.com/office/drawing/2014/main" id="{A1A6FD91-BF7B-409C-9C2C-A68E084D75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85212" y="1128252"/>
            <a:ext cx="1746504" cy="2286000"/>
          </a:xfrm>
          <a:prstGeom prst="rect">
            <a:avLst/>
          </a:prstGeom>
        </p:spPr>
      </p:pic>
      <p:sp>
        <p:nvSpPr>
          <p:cNvPr id="7" name="Date Placeholder 6">
            <a:extLst>
              <a:ext uri="{FF2B5EF4-FFF2-40B4-BE49-F238E27FC236}">
                <a16:creationId xmlns:a16="http://schemas.microsoft.com/office/drawing/2014/main" id="{A256F18F-F91D-4275-9D64-5D1BA7A98FFE}"/>
              </a:ext>
            </a:extLst>
          </p:cNvPr>
          <p:cNvSpPr>
            <a:spLocks noGrp="1"/>
          </p:cNvSpPr>
          <p:nvPr>
            <p:ph type="dt" sz="half" idx="10"/>
          </p:nvPr>
        </p:nvSpPr>
        <p:spPr/>
        <p:txBody>
          <a:bodyPr/>
          <a:lstStyle/>
          <a:p>
            <a:fld id="{7C830B79-F87A-4656-B70E-6ED1C2C52D45}" type="datetime4">
              <a:rPr lang="en-US" smtClean="0"/>
              <a:t>March 1, 2020</a:t>
            </a:fld>
            <a:endParaRPr lang="en-US" dirty="0"/>
          </a:p>
        </p:txBody>
      </p:sp>
      <p:sp>
        <p:nvSpPr>
          <p:cNvPr id="8" name="Footer Placeholder 7">
            <a:extLst>
              <a:ext uri="{FF2B5EF4-FFF2-40B4-BE49-F238E27FC236}">
                <a16:creationId xmlns:a16="http://schemas.microsoft.com/office/drawing/2014/main" id="{221521E5-43CC-42CF-9897-FEDF5C79B83E}"/>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9" name="Slide Number Placeholder 8">
            <a:extLst>
              <a:ext uri="{FF2B5EF4-FFF2-40B4-BE49-F238E27FC236}">
                <a16:creationId xmlns:a16="http://schemas.microsoft.com/office/drawing/2014/main" id="{13654DB7-2FC1-4F3A-9261-B16CD4FD9EF3}"/>
              </a:ext>
            </a:extLst>
          </p:cNvPr>
          <p:cNvSpPr>
            <a:spLocks noGrp="1"/>
          </p:cNvSpPr>
          <p:nvPr>
            <p:ph type="sldNum" sz="quarter" idx="12"/>
          </p:nvPr>
        </p:nvSpPr>
        <p:spPr/>
        <p:txBody>
          <a:bodyPr/>
          <a:lstStyle/>
          <a:p>
            <a:fld id="{2A013F82-EE5E-44EE-A61D-E31C6657F26F}" type="slidenum">
              <a:rPr lang="en-US" smtClean="0"/>
              <a:t>10</a:t>
            </a:fld>
            <a:endParaRPr lang="en-US" dirty="0"/>
          </a:p>
        </p:txBody>
      </p:sp>
    </p:spTree>
    <p:extLst>
      <p:ext uri="{BB962C8B-B14F-4D97-AF65-F5344CB8AC3E}">
        <p14:creationId xmlns:p14="http://schemas.microsoft.com/office/powerpoint/2010/main" val="5797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7478-7500-4C2A-AA4A-FE1E7C2BCB11}"/>
              </a:ext>
            </a:extLst>
          </p:cNvPr>
          <p:cNvSpPr>
            <a:spLocks noGrp="1"/>
          </p:cNvSpPr>
          <p:nvPr>
            <p:ph type="title"/>
          </p:nvPr>
        </p:nvSpPr>
        <p:spPr/>
        <p:txBody>
          <a:bodyPr/>
          <a:lstStyle/>
          <a:p>
            <a:r>
              <a:rPr lang="en-US" dirty="0"/>
              <a:t>5. RECOMMENDATION</a:t>
            </a:r>
          </a:p>
        </p:txBody>
      </p:sp>
      <p:sp>
        <p:nvSpPr>
          <p:cNvPr id="3" name="Content Placeholder 2">
            <a:extLst>
              <a:ext uri="{FF2B5EF4-FFF2-40B4-BE49-F238E27FC236}">
                <a16:creationId xmlns:a16="http://schemas.microsoft.com/office/drawing/2014/main" id="{5AB425C0-6E18-43DA-AE81-61B18B0BDEC1}"/>
              </a:ext>
            </a:extLst>
          </p:cNvPr>
          <p:cNvSpPr>
            <a:spLocks noGrp="1"/>
          </p:cNvSpPr>
          <p:nvPr>
            <p:ph idx="1"/>
          </p:nvPr>
        </p:nvSpPr>
        <p:spPr/>
        <p:txBody>
          <a:bodyPr/>
          <a:lstStyle/>
          <a:p>
            <a:r>
              <a:rPr lang="en-US" dirty="0"/>
              <a:t>Recommendations</a:t>
            </a:r>
          </a:p>
          <a:p>
            <a:pPr lvl="1">
              <a:buFont typeface="Wingdings" panose="05000000000000000000" pitchFamily="2" charset="2"/>
              <a:buChar char="ü"/>
            </a:pPr>
            <a:r>
              <a:rPr lang="en-US" dirty="0"/>
              <a:t>To be documented in the final report.</a:t>
            </a:r>
          </a:p>
          <a:p>
            <a:r>
              <a:rPr lang="en-US" dirty="0"/>
              <a:t>Key insights with impact</a:t>
            </a:r>
          </a:p>
          <a:p>
            <a:pPr lvl="1">
              <a:buFont typeface="Wingdings" panose="05000000000000000000" pitchFamily="2" charset="2"/>
              <a:buChar char="ü"/>
            </a:pPr>
            <a:r>
              <a:rPr lang="en-US" dirty="0"/>
              <a:t>To be documented in the final report.</a:t>
            </a:r>
          </a:p>
          <a:p>
            <a:r>
              <a:rPr lang="en-US" dirty="0"/>
              <a:t>Next steps</a:t>
            </a:r>
          </a:p>
          <a:p>
            <a:pPr lvl="1">
              <a:buFont typeface="Wingdings" panose="05000000000000000000" pitchFamily="2" charset="2"/>
              <a:buChar char="ü"/>
            </a:pPr>
            <a:r>
              <a:rPr lang="en-US" dirty="0"/>
              <a:t>To be documented in the final report.</a:t>
            </a:r>
          </a:p>
        </p:txBody>
      </p:sp>
      <p:pic>
        <p:nvPicPr>
          <p:cNvPr id="5" name="Picture 4">
            <a:extLst>
              <a:ext uri="{FF2B5EF4-FFF2-40B4-BE49-F238E27FC236}">
                <a16:creationId xmlns:a16="http://schemas.microsoft.com/office/drawing/2014/main" id="{B132A5B1-E2F4-4927-9F8C-3C8670651F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37412" y="1990724"/>
            <a:ext cx="3943350" cy="1971675"/>
          </a:xfrm>
          <a:prstGeom prst="rect">
            <a:avLst/>
          </a:prstGeom>
        </p:spPr>
      </p:pic>
      <p:sp>
        <p:nvSpPr>
          <p:cNvPr id="7" name="Date Placeholder 6">
            <a:extLst>
              <a:ext uri="{FF2B5EF4-FFF2-40B4-BE49-F238E27FC236}">
                <a16:creationId xmlns:a16="http://schemas.microsoft.com/office/drawing/2014/main" id="{3AD50B51-AD02-4E27-8E82-A6E98147F212}"/>
              </a:ext>
            </a:extLst>
          </p:cNvPr>
          <p:cNvSpPr>
            <a:spLocks noGrp="1"/>
          </p:cNvSpPr>
          <p:nvPr>
            <p:ph type="dt" sz="half" idx="10"/>
          </p:nvPr>
        </p:nvSpPr>
        <p:spPr/>
        <p:txBody>
          <a:bodyPr/>
          <a:lstStyle/>
          <a:p>
            <a:fld id="{80F9C054-558C-4FF3-8C83-D05B8B887728}" type="datetime4">
              <a:rPr lang="en-US" smtClean="0"/>
              <a:t>March 1, 2020</a:t>
            </a:fld>
            <a:endParaRPr lang="en-US" dirty="0"/>
          </a:p>
        </p:txBody>
      </p:sp>
      <p:sp>
        <p:nvSpPr>
          <p:cNvPr id="8" name="Footer Placeholder 7">
            <a:extLst>
              <a:ext uri="{FF2B5EF4-FFF2-40B4-BE49-F238E27FC236}">
                <a16:creationId xmlns:a16="http://schemas.microsoft.com/office/drawing/2014/main" id="{680B8369-EA06-41EA-A26D-021B46A46BDD}"/>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9" name="Slide Number Placeholder 8">
            <a:extLst>
              <a:ext uri="{FF2B5EF4-FFF2-40B4-BE49-F238E27FC236}">
                <a16:creationId xmlns:a16="http://schemas.microsoft.com/office/drawing/2014/main" id="{D6F1EF50-5ECE-4538-B04E-36ECACAEEFAC}"/>
              </a:ext>
            </a:extLst>
          </p:cNvPr>
          <p:cNvSpPr>
            <a:spLocks noGrp="1"/>
          </p:cNvSpPr>
          <p:nvPr>
            <p:ph type="sldNum" sz="quarter" idx="12"/>
          </p:nvPr>
        </p:nvSpPr>
        <p:spPr/>
        <p:txBody>
          <a:bodyPr/>
          <a:lstStyle/>
          <a:p>
            <a:fld id="{2A013F82-EE5E-44EE-A61D-E31C6657F26F}" type="slidenum">
              <a:rPr lang="en-US" smtClean="0"/>
              <a:t>11</a:t>
            </a:fld>
            <a:endParaRPr lang="en-US" dirty="0"/>
          </a:p>
        </p:txBody>
      </p:sp>
    </p:spTree>
    <p:extLst>
      <p:ext uri="{BB962C8B-B14F-4D97-AF65-F5344CB8AC3E}">
        <p14:creationId xmlns:p14="http://schemas.microsoft.com/office/powerpoint/2010/main" val="99712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F12A-BBAA-47DA-A026-FF7647B891BA}"/>
              </a:ext>
            </a:extLst>
          </p:cNvPr>
          <p:cNvSpPr>
            <a:spLocks noGrp="1"/>
          </p:cNvSpPr>
          <p:nvPr>
            <p:ph type="title"/>
          </p:nvPr>
        </p:nvSpPr>
        <p:spPr>
          <a:xfrm>
            <a:off x="771888" y="407625"/>
            <a:ext cx="9144001" cy="990600"/>
          </a:xfrm>
        </p:spPr>
        <p:txBody>
          <a:bodyPr>
            <a:normAutofit/>
          </a:bodyPr>
          <a:lstStyle/>
          <a:p>
            <a:r>
              <a:rPr lang="en-US" sz="3200" dirty="0"/>
              <a:t>REASONS FOR CHOOSING BADIR FRAMEWORK</a:t>
            </a:r>
          </a:p>
        </p:txBody>
      </p:sp>
      <p:sp>
        <p:nvSpPr>
          <p:cNvPr id="3" name="Content Placeholder 2">
            <a:extLst>
              <a:ext uri="{FF2B5EF4-FFF2-40B4-BE49-F238E27FC236}">
                <a16:creationId xmlns:a16="http://schemas.microsoft.com/office/drawing/2014/main" id="{9108D34D-9A69-47F6-BBEA-B058F9975A12}"/>
              </a:ext>
            </a:extLst>
          </p:cNvPr>
          <p:cNvSpPr>
            <a:spLocks noGrp="1"/>
          </p:cNvSpPr>
          <p:nvPr>
            <p:ph idx="1"/>
          </p:nvPr>
        </p:nvSpPr>
        <p:spPr>
          <a:xfrm>
            <a:off x="771888" y="1828800"/>
            <a:ext cx="7543799" cy="4343401"/>
          </a:xfrm>
        </p:spPr>
        <p:txBody>
          <a:bodyPr>
            <a:normAutofit/>
          </a:bodyPr>
          <a:lstStyle/>
          <a:p>
            <a:r>
              <a:rPr lang="en-US" dirty="0"/>
              <a:t>Since we are addressing a business problem BADIR will help us address the key questions as well as address the stakeholders concerns.</a:t>
            </a:r>
          </a:p>
          <a:p>
            <a:r>
              <a:rPr lang="en-US" dirty="0"/>
              <a:t>The team also reviewed other frameworks but found them oriented for technical issues and problems.</a:t>
            </a:r>
          </a:p>
          <a:p>
            <a:r>
              <a:rPr lang="en-US" dirty="0"/>
              <a:t>In the timeframe allocated for this project the team felt that it will be most efficient to use BADIR as it focusses on the business issues at hand without going into too much technical details which is well suited here since the audience belongs to the business management.</a:t>
            </a:r>
          </a:p>
        </p:txBody>
      </p:sp>
      <p:pic>
        <p:nvPicPr>
          <p:cNvPr id="5" name="Picture 4">
            <a:extLst>
              <a:ext uri="{FF2B5EF4-FFF2-40B4-BE49-F238E27FC236}">
                <a16:creationId xmlns:a16="http://schemas.microsoft.com/office/drawing/2014/main" id="{41832330-95B7-4AEB-91FF-22C17FC8E4D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56612" y="2057400"/>
            <a:ext cx="3417525" cy="341752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7" name="Date Placeholder 6">
            <a:extLst>
              <a:ext uri="{FF2B5EF4-FFF2-40B4-BE49-F238E27FC236}">
                <a16:creationId xmlns:a16="http://schemas.microsoft.com/office/drawing/2014/main" id="{FF815EA0-C7BE-42E7-9307-0D7AC64AA8AA}"/>
              </a:ext>
            </a:extLst>
          </p:cNvPr>
          <p:cNvSpPr>
            <a:spLocks noGrp="1"/>
          </p:cNvSpPr>
          <p:nvPr>
            <p:ph type="dt" sz="half" idx="10"/>
          </p:nvPr>
        </p:nvSpPr>
        <p:spPr/>
        <p:txBody>
          <a:bodyPr/>
          <a:lstStyle/>
          <a:p>
            <a:fld id="{38180C5C-B73A-4AAB-A229-68730687CC5F}" type="datetime4">
              <a:rPr lang="en-US" smtClean="0"/>
              <a:t>March 1, 2020</a:t>
            </a:fld>
            <a:endParaRPr lang="en-US" dirty="0"/>
          </a:p>
        </p:txBody>
      </p:sp>
      <p:sp>
        <p:nvSpPr>
          <p:cNvPr id="8" name="Footer Placeholder 7">
            <a:extLst>
              <a:ext uri="{FF2B5EF4-FFF2-40B4-BE49-F238E27FC236}">
                <a16:creationId xmlns:a16="http://schemas.microsoft.com/office/drawing/2014/main" id="{C04356D9-C1A8-4352-B0C1-737A5E086F8B}"/>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9" name="Slide Number Placeholder 8">
            <a:extLst>
              <a:ext uri="{FF2B5EF4-FFF2-40B4-BE49-F238E27FC236}">
                <a16:creationId xmlns:a16="http://schemas.microsoft.com/office/drawing/2014/main" id="{7CF25EB2-9F8B-4769-BD09-4C9F0449F283}"/>
              </a:ext>
            </a:extLst>
          </p:cNvPr>
          <p:cNvSpPr>
            <a:spLocks noGrp="1"/>
          </p:cNvSpPr>
          <p:nvPr>
            <p:ph type="sldNum" sz="quarter" idx="12"/>
          </p:nvPr>
        </p:nvSpPr>
        <p:spPr/>
        <p:txBody>
          <a:bodyPr/>
          <a:lstStyle/>
          <a:p>
            <a:fld id="{2A013F82-EE5E-44EE-A61D-E31C6657F26F}" type="slidenum">
              <a:rPr lang="en-US" smtClean="0"/>
              <a:t>12</a:t>
            </a:fld>
            <a:endParaRPr lang="en-US" dirty="0"/>
          </a:p>
        </p:txBody>
      </p:sp>
    </p:spTree>
    <p:extLst>
      <p:ext uri="{BB962C8B-B14F-4D97-AF65-F5344CB8AC3E}">
        <p14:creationId xmlns:p14="http://schemas.microsoft.com/office/powerpoint/2010/main" val="223707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1CCA-205B-49C2-8CBF-09414F5892B1}"/>
              </a:ext>
            </a:extLst>
          </p:cNvPr>
          <p:cNvSpPr>
            <a:spLocks noGrp="1"/>
          </p:cNvSpPr>
          <p:nvPr>
            <p:ph type="title"/>
          </p:nvPr>
        </p:nvSpPr>
        <p:spPr>
          <a:xfrm>
            <a:off x="1522411" y="242003"/>
            <a:ext cx="9144001" cy="977197"/>
          </a:xfrm>
        </p:spPr>
        <p:txBody>
          <a:bodyPr>
            <a:normAutofit fontScale="90000"/>
          </a:bodyPr>
          <a:lstStyle/>
          <a:p>
            <a:br>
              <a:rPr lang="en-US" dirty="0"/>
            </a:br>
            <a:br>
              <a:rPr lang="en-US" dirty="0"/>
            </a:br>
            <a:r>
              <a:rPr lang="en-US" dirty="0"/>
              <a:t>BADIR FRAMEWORK FLOW CHART</a:t>
            </a:r>
            <a:br>
              <a:rPr lang="en-US" dirty="0"/>
            </a:br>
            <a:endParaRPr lang="en-US" dirty="0"/>
          </a:p>
        </p:txBody>
      </p:sp>
      <p:grpSp>
        <p:nvGrpSpPr>
          <p:cNvPr id="139" name="Group 138">
            <a:extLst>
              <a:ext uri="{FF2B5EF4-FFF2-40B4-BE49-F238E27FC236}">
                <a16:creationId xmlns:a16="http://schemas.microsoft.com/office/drawing/2014/main" id="{2AAD0742-BEA0-4279-A149-E123C63A0620}"/>
              </a:ext>
            </a:extLst>
          </p:cNvPr>
          <p:cNvGrpSpPr/>
          <p:nvPr/>
        </p:nvGrpSpPr>
        <p:grpSpPr>
          <a:xfrm>
            <a:off x="1164500" y="914400"/>
            <a:ext cx="10416312" cy="5337932"/>
            <a:chOff x="700000" y="1038183"/>
            <a:chExt cx="10416312" cy="5337932"/>
          </a:xfrm>
        </p:grpSpPr>
        <p:sp>
          <p:nvSpPr>
            <p:cNvPr id="4" name="Rectangle: Rounded Corners 3">
              <a:extLst>
                <a:ext uri="{FF2B5EF4-FFF2-40B4-BE49-F238E27FC236}">
                  <a16:creationId xmlns:a16="http://schemas.microsoft.com/office/drawing/2014/main" id="{C8A5C660-E4D9-4092-9CFA-EF66A0B5ABA5}"/>
                </a:ext>
              </a:extLst>
            </p:cNvPr>
            <p:cNvSpPr/>
            <p:nvPr/>
          </p:nvSpPr>
          <p:spPr>
            <a:xfrm>
              <a:off x="2369438" y="1038183"/>
              <a:ext cx="1828800" cy="377597"/>
            </a:xfrm>
            <a:prstGeom prst="roundRect">
              <a:avLst>
                <a:gd name="adj"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Start</a:t>
              </a:r>
            </a:p>
          </p:txBody>
        </p:sp>
        <p:sp>
          <p:nvSpPr>
            <p:cNvPr id="5" name="Rectangle 4">
              <a:extLst>
                <a:ext uri="{FF2B5EF4-FFF2-40B4-BE49-F238E27FC236}">
                  <a16:creationId xmlns:a16="http://schemas.microsoft.com/office/drawing/2014/main" id="{8A8B8795-C917-4332-94F9-BC5451FA75E1}"/>
                </a:ext>
              </a:extLst>
            </p:cNvPr>
            <p:cNvSpPr/>
            <p:nvPr/>
          </p:nvSpPr>
          <p:spPr>
            <a:xfrm>
              <a:off x="2369438" y="1730923"/>
              <a:ext cx="1825444" cy="533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Business Question</a:t>
              </a:r>
            </a:p>
          </p:txBody>
        </p:sp>
        <p:sp>
          <p:nvSpPr>
            <p:cNvPr id="8" name="Rectangle 7">
              <a:extLst>
                <a:ext uri="{FF2B5EF4-FFF2-40B4-BE49-F238E27FC236}">
                  <a16:creationId xmlns:a16="http://schemas.microsoft.com/office/drawing/2014/main" id="{D11A10E7-A19E-44DF-A52B-4791FFFA43E9}"/>
                </a:ext>
              </a:extLst>
            </p:cNvPr>
            <p:cNvSpPr/>
            <p:nvPr/>
          </p:nvSpPr>
          <p:spPr>
            <a:xfrm>
              <a:off x="2354788" y="2535105"/>
              <a:ext cx="1825445" cy="533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Analysis Plan</a:t>
              </a:r>
            </a:p>
          </p:txBody>
        </p:sp>
        <p:sp>
          <p:nvSpPr>
            <p:cNvPr id="9" name="Rectangle 8">
              <a:extLst>
                <a:ext uri="{FF2B5EF4-FFF2-40B4-BE49-F238E27FC236}">
                  <a16:creationId xmlns:a16="http://schemas.microsoft.com/office/drawing/2014/main" id="{0625757C-6A6F-46CE-8FE8-C477D7B1FE4E}"/>
                </a:ext>
              </a:extLst>
            </p:cNvPr>
            <p:cNvSpPr/>
            <p:nvPr/>
          </p:nvSpPr>
          <p:spPr>
            <a:xfrm>
              <a:off x="2351433" y="3347927"/>
              <a:ext cx="1828800" cy="533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Collection</a:t>
              </a:r>
            </a:p>
          </p:txBody>
        </p:sp>
        <p:sp>
          <p:nvSpPr>
            <p:cNvPr id="10" name="Rectangle 9">
              <a:extLst>
                <a:ext uri="{FF2B5EF4-FFF2-40B4-BE49-F238E27FC236}">
                  <a16:creationId xmlns:a16="http://schemas.microsoft.com/office/drawing/2014/main" id="{C8A221A7-607D-4A61-805E-B989906C3433}"/>
                </a:ext>
              </a:extLst>
            </p:cNvPr>
            <p:cNvSpPr/>
            <p:nvPr/>
          </p:nvSpPr>
          <p:spPr>
            <a:xfrm>
              <a:off x="2328838" y="4133705"/>
              <a:ext cx="1866043" cy="533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Insights</a:t>
              </a:r>
            </a:p>
          </p:txBody>
        </p:sp>
        <p:sp>
          <p:nvSpPr>
            <p:cNvPr id="11" name="Rectangle 10">
              <a:extLst>
                <a:ext uri="{FF2B5EF4-FFF2-40B4-BE49-F238E27FC236}">
                  <a16:creationId xmlns:a16="http://schemas.microsoft.com/office/drawing/2014/main" id="{5E94ED90-E03C-4B66-AE2B-1920110EC38B}"/>
                </a:ext>
              </a:extLst>
            </p:cNvPr>
            <p:cNvSpPr/>
            <p:nvPr/>
          </p:nvSpPr>
          <p:spPr>
            <a:xfrm>
              <a:off x="6530662" y="5271363"/>
              <a:ext cx="1828800" cy="45094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Recommendation</a:t>
              </a:r>
            </a:p>
          </p:txBody>
        </p:sp>
        <p:sp>
          <p:nvSpPr>
            <p:cNvPr id="12" name="Rectangle: Rounded Corners 11">
              <a:extLst>
                <a:ext uri="{FF2B5EF4-FFF2-40B4-BE49-F238E27FC236}">
                  <a16:creationId xmlns:a16="http://schemas.microsoft.com/office/drawing/2014/main" id="{F0D26513-8E17-4CEC-B102-6C4E2C068614}"/>
                </a:ext>
              </a:extLst>
            </p:cNvPr>
            <p:cNvSpPr/>
            <p:nvPr/>
          </p:nvSpPr>
          <p:spPr>
            <a:xfrm>
              <a:off x="6530662" y="6011984"/>
              <a:ext cx="1828800" cy="364131"/>
            </a:xfrm>
            <a:prstGeom prst="roundRect">
              <a:avLst>
                <a:gd name="adj"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End</a:t>
              </a:r>
            </a:p>
          </p:txBody>
        </p:sp>
        <p:sp>
          <p:nvSpPr>
            <p:cNvPr id="13" name="Flowchart: Document 12">
              <a:extLst>
                <a:ext uri="{FF2B5EF4-FFF2-40B4-BE49-F238E27FC236}">
                  <a16:creationId xmlns:a16="http://schemas.microsoft.com/office/drawing/2014/main" id="{DF53497C-BDEC-4105-9193-BC5DB7BB1693}"/>
                </a:ext>
              </a:extLst>
            </p:cNvPr>
            <p:cNvSpPr/>
            <p:nvPr/>
          </p:nvSpPr>
          <p:spPr>
            <a:xfrm>
              <a:off x="4524809" y="1666699"/>
              <a:ext cx="1063416" cy="287654"/>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Question</a:t>
              </a:r>
            </a:p>
          </p:txBody>
        </p:sp>
        <p:sp>
          <p:nvSpPr>
            <p:cNvPr id="19" name="Flowchart: Document 18">
              <a:extLst>
                <a:ext uri="{FF2B5EF4-FFF2-40B4-BE49-F238E27FC236}">
                  <a16:creationId xmlns:a16="http://schemas.microsoft.com/office/drawing/2014/main" id="{B0315016-F75D-4171-B2C0-4F7AD254A7CA}"/>
                </a:ext>
              </a:extLst>
            </p:cNvPr>
            <p:cNvSpPr/>
            <p:nvPr/>
          </p:nvSpPr>
          <p:spPr>
            <a:xfrm>
              <a:off x="4524809" y="1966327"/>
              <a:ext cx="1063416" cy="287654"/>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Intent</a:t>
              </a:r>
            </a:p>
          </p:txBody>
        </p:sp>
        <p:sp>
          <p:nvSpPr>
            <p:cNvPr id="20" name="Flowchart: Document 19">
              <a:extLst>
                <a:ext uri="{FF2B5EF4-FFF2-40B4-BE49-F238E27FC236}">
                  <a16:creationId xmlns:a16="http://schemas.microsoft.com/office/drawing/2014/main" id="{7B05B949-2593-4C05-B7BB-CBAF6C54D78D}"/>
                </a:ext>
              </a:extLst>
            </p:cNvPr>
            <p:cNvSpPr/>
            <p:nvPr/>
          </p:nvSpPr>
          <p:spPr>
            <a:xfrm>
              <a:off x="5598233" y="1762635"/>
              <a:ext cx="1676400" cy="324532"/>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Considerations</a:t>
              </a:r>
            </a:p>
          </p:txBody>
        </p:sp>
        <p:sp>
          <p:nvSpPr>
            <p:cNvPr id="21" name="Flowchart: Document 20">
              <a:extLst>
                <a:ext uri="{FF2B5EF4-FFF2-40B4-BE49-F238E27FC236}">
                  <a16:creationId xmlns:a16="http://schemas.microsoft.com/office/drawing/2014/main" id="{C05C94F7-103D-4E9E-B738-7717143E5F7F}"/>
                </a:ext>
              </a:extLst>
            </p:cNvPr>
            <p:cNvSpPr/>
            <p:nvPr/>
          </p:nvSpPr>
          <p:spPr>
            <a:xfrm>
              <a:off x="4524809" y="2504219"/>
              <a:ext cx="643258" cy="294458"/>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Goal</a:t>
              </a:r>
            </a:p>
          </p:txBody>
        </p:sp>
        <p:sp>
          <p:nvSpPr>
            <p:cNvPr id="22" name="Flowchart: Document 21">
              <a:extLst>
                <a:ext uri="{FF2B5EF4-FFF2-40B4-BE49-F238E27FC236}">
                  <a16:creationId xmlns:a16="http://schemas.microsoft.com/office/drawing/2014/main" id="{B1FC7EC9-8D6D-4262-9A5E-456F62D5FBCC}"/>
                </a:ext>
              </a:extLst>
            </p:cNvPr>
            <p:cNvSpPr/>
            <p:nvPr/>
          </p:nvSpPr>
          <p:spPr>
            <a:xfrm>
              <a:off x="5169831" y="2482581"/>
              <a:ext cx="1522235" cy="324532"/>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Methodology</a:t>
              </a:r>
            </a:p>
          </p:txBody>
        </p:sp>
        <p:sp>
          <p:nvSpPr>
            <p:cNvPr id="23" name="Flowchart: Document 22">
              <a:extLst>
                <a:ext uri="{FF2B5EF4-FFF2-40B4-BE49-F238E27FC236}">
                  <a16:creationId xmlns:a16="http://schemas.microsoft.com/office/drawing/2014/main" id="{A8C6B5B0-7022-47B8-B314-F64321F92258}"/>
                </a:ext>
              </a:extLst>
            </p:cNvPr>
            <p:cNvSpPr/>
            <p:nvPr/>
          </p:nvSpPr>
          <p:spPr>
            <a:xfrm>
              <a:off x="4524808" y="2803847"/>
              <a:ext cx="1329059" cy="271872"/>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Hypotheses</a:t>
              </a:r>
            </a:p>
          </p:txBody>
        </p:sp>
        <p:sp>
          <p:nvSpPr>
            <p:cNvPr id="24" name="Flowchart: Document 23">
              <a:extLst>
                <a:ext uri="{FF2B5EF4-FFF2-40B4-BE49-F238E27FC236}">
                  <a16:creationId xmlns:a16="http://schemas.microsoft.com/office/drawing/2014/main" id="{FDC2A402-C887-4FA6-B452-D9F82344F63D}"/>
                </a:ext>
              </a:extLst>
            </p:cNvPr>
            <p:cNvSpPr/>
            <p:nvPr/>
          </p:nvSpPr>
          <p:spPr>
            <a:xfrm>
              <a:off x="5821092" y="2751187"/>
              <a:ext cx="1329060" cy="324532"/>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Project Plan</a:t>
              </a:r>
            </a:p>
          </p:txBody>
        </p:sp>
        <p:sp>
          <p:nvSpPr>
            <p:cNvPr id="25" name="Flowchart: Direct Access Storage 24">
              <a:extLst>
                <a:ext uri="{FF2B5EF4-FFF2-40B4-BE49-F238E27FC236}">
                  <a16:creationId xmlns:a16="http://schemas.microsoft.com/office/drawing/2014/main" id="{55B0F6F9-AA5D-4E8C-A909-DD73CA260D58}"/>
                </a:ext>
              </a:extLst>
            </p:cNvPr>
            <p:cNvSpPr/>
            <p:nvPr/>
          </p:nvSpPr>
          <p:spPr>
            <a:xfrm>
              <a:off x="700000" y="2943183"/>
              <a:ext cx="1325704" cy="436992"/>
            </a:xfrm>
            <a:prstGeom prst="flowChartMagneticDrum">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a:t>
              </a:r>
            </a:p>
          </p:txBody>
        </p:sp>
        <p:sp>
          <p:nvSpPr>
            <p:cNvPr id="26" name="Flowchart: Stored Data 25">
              <a:extLst>
                <a:ext uri="{FF2B5EF4-FFF2-40B4-BE49-F238E27FC236}">
                  <a16:creationId xmlns:a16="http://schemas.microsoft.com/office/drawing/2014/main" id="{6443F01A-5CDD-4C45-A74D-BB4BF863699F}"/>
                </a:ext>
              </a:extLst>
            </p:cNvPr>
            <p:cNvSpPr/>
            <p:nvPr/>
          </p:nvSpPr>
          <p:spPr>
            <a:xfrm>
              <a:off x="4477559" y="3448211"/>
              <a:ext cx="1012372" cy="350112"/>
            </a:xfrm>
            <a:prstGeom prst="flowChartOnlineStorag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a:t>
              </a:r>
            </a:p>
          </p:txBody>
        </p:sp>
        <p:sp>
          <p:nvSpPr>
            <p:cNvPr id="27" name="Flowchart: Document 26">
              <a:extLst>
                <a:ext uri="{FF2B5EF4-FFF2-40B4-BE49-F238E27FC236}">
                  <a16:creationId xmlns:a16="http://schemas.microsoft.com/office/drawing/2014/main" id="{47B54427-BD07-405D-A48F-3764CBCFB74D}"/>
                </a:ext>
              </a:extLst>
            </p:cNvPr>
            <p:cNvSpPr/>
            <p:nvPr/>
          </p:nvSpPr>
          <p:spPr>
            <a:xfrm>
              <a:off x="5588225" y="3506517"/>
              <a:ext cx="1012372" cy="271872"/>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Cleaning</a:t>
              </a:r>
            </a:p>
          </p:txBody>
        </p:sp>
        <p:sp>
          <p:nvSpPr>
            <p:cNvPr id="28" name="Flowchart: Document 27">
              <a:extLst>
                <a:ext uri="{FF2B5EF4-FFF2-40B4-BE49-F238E27FC236}">
                  <a16:creationId xmlns:a16="http://schemas.microsoft.com/office/drawing/2014/main" id="{437227EB-9DE4-49B0-9354-859549D831B8}"/>
                </a:ext>
              </a:extLst>
            </p:cNvPr>
            <p:cNvSpPr/>
            <p:nvPr/>
          </p:nvSpPr>
          <p:spPr>
            <a:xfrm>
              <a:off x="6582209" y="3493182"/>
              <a:ext cx="1236029" cy="298541"/>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Validation</a:t>
              </a:r>
            </a:p>
          </p:txBody>
        </p:sp>
        <p:sp>
          <p:nvSpPr>
            <p:cNvPr id="29" name="Flowchart: Document 28">
              <a:extLst>
                <a:ext uri="{FF2B5EF4-FFF2-40B4-BE49-F238E27FC236}">
                  <a16:creationId xmlns:a16="http://schemas.microsoft.com/office/drawing/2014/main" id="{327A5EF7-C4EA-4911-B953-CD0860927C59}"/>
                </a:ext>
              </a:extLst>
            </p:cNvPr>
            <p:cNvSpPr/>
            <p:nvPr/>
          </p:nvSpPr>
          <p:spPr>
            <a:xfrm>
              <a:off x="4490033" y="4101283"/>
              <a:ext cx="1032378" cy="271872"/>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Patterns</a:t>
              </a:r>
            </a:p>
          </p:txBody>
        </p:sp>
        <p:sp>
          <p:nvSpPr>
            <p:cNvPr id="30" name="Flowchart: Document 29">
              <a:extLst>
                <a:ext uri="{FF2B5EF4-FFF2-40B4-BE49-F238E27FC236}">
                  <a16:creationId xmlns:a16="http://schemas.microsoft.com/office/drawing/2014/main" id="{0B508ABB-779A-4B8D-95D4-43D283F20E70}"/>
                </a:ext>
              </a:extLst>
            </p:cNvPr>
            <p:cNvSpPr/>
            <p:nvPr/>
          </p:nvSpPr>
          <p:spPr>
            <a:xfrm>
              <a:off x="4490033" y="4394725"/>
              <a:ext cx="1047383" cy="265882"/>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Findings</a:t>
              </a:r>
            </a:p>
          </p:txBody>
        </p:sp>
        <p:sp>
          <p:nvSpPr>
            <p:cNvPr id="31" name="Flowchart: Document 30">
              <a:extLst>
                <a:ext uri="{FF2B5EF4-FFF2-40B4-BE49-F238E27FC236}">
                  <a16:creationId xmlns:a16="http://schemas.microsoft.com/office/drawing/2014/main" id="{2CAEB884-E2FB-4EDA-8EAC-418595C586D8}"/>
                </a:ext>
              </a:extLst>
            </p:cNvPr>
            <p:cNvSpPr/>
            <p:nvPr/>
          </p:nvSpPr>
          <p:spPr>
            <a:xfrm>
              <a:off x="5522411" y="4111420"/>
              <a:ext cx="948059" cy="230779"/>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Results</a:t>
              </a:r>
            </a:p>
          </p:txBody>
        </p:sp>
        <p:sp>
          <p:nvSpPr>
            <p:cNvPr id="32" name="Flowchart: Document 31">
              <a:extLst>
                <a:ext uri="{FF2B5EF4-FFF2-40B4-BE49-F238E27FC236}">
                  <a16:creationId xmlns:a16="http://schemas.microsoft.com/office/drawing/2014/main" id="{3A0492C3-4BB2-4069-866A-D000DCE138F9}"/>
                </a:ext>
              </a:extLst>
            </p:cNvPr>
            <p:cNvSpPr/>
            <p:nvPr/>
          </p:nvSpPr>
          <p:spPr>
            <a:xfrm>
              <a:off x="5570131" y="4362066"/>
              <a:ext cx="1319880" cy="298541"/>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Confidence</a:t>
              </a:r>
            </a:p>
          </p:txBody>
        </p:sp>
        <p:sp>
          <p:nvSpPr>
            <p:cNvPr id="33" name="Flowchart: Document 32">
              <a:extLst>
                <a:ext uri="{FF2B5EF4-FFF2-40B4-BE49-F238E27FC236}">
                  <a16:creationId xmlns:a16="http://schemas.microsoft.com/office/drawing/2014/main" id="{8B4027D6-9BBA-4999-A801-CD4B6277539A}"/>
                </a:ext>
              </a:extLst>
            </p:cNvPr>
            <p:cNvSpPr/>
            <p:nvPr/>
          </p:nvSpPr>
          <p:spPr>
            <a:xfrm>
              <a:off x="9860100" y="5351239"/>
              <a:ext cx="1256212" cy="257721"/>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Next Steps</a:t>
              </a:r>
            </a:p>
          </p:txBody>
        </p:sp>
        <p:sp>
          <p:nvSpPr>
            <p:cNvPr id="34" name="Flowchart: Document 33">
              <a:extLst>
                <a:ext uri="{FF2B5EF4-FFF2-40B4-BE49-F238E27FC236}">
                  <a16:creationId xmlns:a16="http://schemas.microsoft.com/office/drawing/2014/main" id="{AE7FA3FB-0D5F-4678-9114-E3863D3DE965}"/>
                </a:ext>
              </a:extLst>
            </p:cNvPr>
            <p:cNvSpPr/>
            <p:nvPr/>
          </p:nvSpPr>
          <p:spPr>
            <a:xfrm>
              <a:off x="8827722" y="5378181"/>
              <a:ext cx="1032378" cy="230779"/>
            </a:xfrm>
            <a:prstGeom prst="flowChart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Insights</a:t>
              </a:r>
            </a:p>
          </p:txBody>
        </p:sp>
        <p:sp>
          <p:nvSpPr>
            <p:cNvPr id="35" name="Flowchart: Decision 34">
              <a:extLst>
                <a:ext uri="{FF2B5EF4-FFF2-40B4-BE49-F238E27FC236}">
                  <a16:creationId xmlns:a16="http://schemas.microsoft.com/office/drawing/2014/main" id="{92594DB8-5460-447E-ADB2-6E7A5E541A74}"/>
                </a:ext>
              </a:extLst>
            </p:cNvPr>
            <p:cNvSpPr/>
            <p:nvPr/>
          </p:nvSpPr>
          <p:spPr>
            <a:xfrm>
              <a:off x="2495481" y="4989627"/>
              <a:ext cx="1548831" cy="1082678"/>
            </a:xfrm>
            <a:prstGeom prst="flowChartDecisio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Results acceptable?</a:t>
              </a:r>
            </a:p>
          </p:txBody>
        </p:sp>
        <p:cxnSp>
          <p:nvCxnSpPr>
            <p:cNvPr id="37" name="Straight Arrow Connector 36">
              <a:extLst>
                <a:ext uri="{FF2B5EF4-FFF2-40B4-BE49-F238E27FC236}">
                  <a16:creationId xmlns:a16="http://schemas.microsoft.com/office/drawing/2014/main" id="{89874194-CD34-4C66-B4B8-4A0D6458695F}"/>
                </a:ext>
              </a:extLst>
            </p:cNvPr>
            <p:cNvCxnSpPr>
              <a:cxnSpLocks/>
              <a:stCxn id="4" idx="2"/>
              <a:endCxn id="5" idx="0"/>
            </p:cNvCxnSpPr>
            <p:nvPr/>
          </p:nvCxnSpPr>
          <p:spPr>
            <a:xfrm flipH="1">
              <a:off x="3282160" y="1415780"/>
              <a:ext cx="1678" cy="3151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6645A4-793B-442B-A6E0-C549C5CF0F28}"/>
                </a:ext>
              </a:extLst>
            </p:cNvPr>
            <p:cNvCxnSpPr>
              <a:stCxn id="5" idx="2"/>
              <a:endCxn id="8" idx="0"/>
            </p:cNvCxnSpPr>
            <p:nvPr/>
          </p:nvCxnSpPr>
          <p:spPr>
            <a:xfrm flipH="1">
              <a:off x="3267511" y="2264323"/>
              <a:ext cx="14649" cy="2707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A9120F-5F01-4B1D-A821-E8321EB673E3}"/>
                </a:ext>
              </a:extLst>
            </p:cNvPr>
            <p:cNvCxnSpPr>
              <a:stCxn id="8" idx="2"/>
              <a:endCxn id="9" idx="0"/>
            </p:cNvCxnSpPr>
            <p:nvPr/>
          </p:nvCxnSpPr>
          <p:spPr>
            <a:xfrm flipH="1">
              <a:off x="3265833" y="3068505"/>
              <a:ext cx="1678" cy="2794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EDB8E4F-644A-4AF1-BF76-AC5EC9A3F27A}"/>
                </a:ext>
              </a:extLst>
            </p:cNvPr>
            <p:cNvCxnSpPr>
              <a:cxnSpLocks/>
              <a:stCxn id="9" idx="2"/>
              <a:endCxn id="10" idx="0"/>
            </p:cNvCxnSpPr>
            <p:nvPr/>
          </p:nvCxnSpPr>
          <p:spPr>
            <a:xfrm flipH="1">
              <a:off x="3261860" y="3881327"/>
              <a:ext cx="3973" cy="252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FDE0BD0-6469-4E32-838E-E500969E5EB9}"/>
                </a:ext>
              </a:extLst>
            </p:cNvPr>
            <p:cNvCxnSpPr>
              <a:cxnSpLocks/>
              <a:stCxn id="10" idx="2"/>
            </p:cNvCxnSpPr>
            <p:nvPr/>
          </p:nvCxnSpPr>
          <p:spPr>
            <a:xfrm flipH="1">
              <a:off x="3261859" y="4667105"/>
              <a:ext cx="1" cy="321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9258B62-F1F9-4716-BFD3-8C0C8C12DFDC}"/>
                </a:ext>
              </a:extLst>
            </p:cNvPr>
            <p:cNvCxnSpPr>
              <a:cxnSpLocks/>
              <a:stCxn id="11" idx="3"/>
              <a:endCxn id="34" idx="1"/>
            </p:cNvCxnSpPr>
            <p:nvPr/>
          </p:nvCxnSpPr>
          <p:spPr>
            <a:xfrm flipV="1">
              <a:off x="8359462" y="5493571"/>
              <a:ext cx="468260" cy="32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8A1FE1-E34A-4616-B18F-D98D08876D60}"/>
                </a:ext>
              </a:extLst>
            </p:cNvPr>
            <p:cNvCxnSpPr>
              <a:cxnSpLocks/>
              <a:stCxn id="11" idx="2"/>
              <a:endCxn id="12" idx="0"/>
            </p:cNvCxnSpPr>
            <p:nvPr/>
          </p:nvCxnSpPr>
          <p:spPr>
            <a:xfrm>
              <a:off x="7445062" y="5722304"/>
              <a:ext cx="0" cy="2896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955C185-F509-42D2-BE94-EBC07A118766}"/>
                </a:ext>
              </a:extLst>
            </p:cNvPr>
            <p:cNvCxnSpPr>
              <a:cxnSpLocks/>
              <a:stCxn id="9" idx="3"/>
              <a:endCxn id="26" idx="1"/>
            </p:cNvCxnSpPr>
            <p:nvPr/>
          </p:nvCxnSpPr>
          <p:spPr>
            <a:xfrm>
              <a:off x="4180233" y="3614627"/>
              <a:ext cx="297326" cy="8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AF7D2C-78D6-4A12-A6E3-180C0D99FF5A}"/>
                </a:ext>
              </a:extLst>
            </p:cNvPr>
            <p:cNvCxnSpPr>
              <a:cxnSpLocks/>
              <a:endCxn id="13" idx="1"/>
            </p:cNvCxnSpPr>
            <p:nvPr/>
          </p:nvCxnSpPr>
          <p:spPr>
            <a:xfrm>
              <a:off x="4180233" y="1810526"/>
              <a:ext cx="3445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BD5F263-038E-4515-BE06-F4F5D2376BFA}"/>
                </a:ext>
              </a:extLst>
            </p:cNvPr>
            <p:cNvCxnSpPr>
              <a:cxnSpLocks/>
              <a:endCxn id="19" idx="1"/>
            </p:cNvCxnSpPr>
            <p:nvPr/>
          </p:nvCxnSpPr>
          <p:spPr>
            <a:xfrm flipV="1">
              <a:off x="4205359" y="2110154"/>
              <a:ext cx="319450" cy="128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F33D40B-828E-4BDC-BF19-70F6C9E7C98F}"/>
                </a:ext>
              </a:extLst>
            </p:cNvPr>
            <p:cNvCxnSpPr>
              <a:cxnSpLocks/>
              <a:endCxn id="21" idx="1"/>
            </p:cNvCxnSpPr>
            <p:nvPr/>
          </p:nvCxnSpPr>
          <p:spPr>
            <a:xfrm flipV="1">
              <a:off x="4180233" y="2651448"/>
              <a:ext cx="344576" cy="6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D832E0F-667B-41B3-BA7E-1427C6245EA9}"/>
                </a:ext>
              </a:extLst>
            </p:cNvPr>
            <p:cNvCxnSpPr>
              <a:endCxn id="23" idx="1"/>
            </p:cNvCxnSpPr>
            <p:nvPr/>
          </p:nvCxnSpPr>
          <p:spPr>
            <a:xfrm>
              <a:off x="4180233" y="2939781"/>
              <a:ext cx="344575"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46EE171-7F80-42FE-8A11-834255098774}"/>
                </a:ext>
              </a:extLst>
            </p:cNvPr>
            <p:cNvCxnSpPr>
              <a:endCxn id="29" idx="1"/>
            </p:cNvCxnSpPr>
            <p:nvPr/>
          </p:nvCxnSpPr>
          <p:spPr>
            <a:xfrm flipV="1">
              <a:off x="4194882" y="4237219"/>
              <a:ext cx="295151" cy="106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203E74A-EA69-42A6-AE03-09C10B7CBCE0}"/>
                </a:ext>
              </a:extLst>
            </p:cNvPr>
            <p:cNvCxnSpPr>
              <a:cxnSpLocks/>
              <a:endCxn id="30" idx="1"/>
            </p:cNvCxnSpPr>
            <p:nvPr/>
          </p:nvCxnSpPr>
          <p:spPr>
            <a:xfrm>
              <a:off x="4205359" y="4527666"/>
              <a:ext cx="2846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8BBA11D7-823F-48B1-B38C-F76A6D9FBCF3}"/>
                </a:ext>
              </a:extLst>
            </p:cNvPr>
            <p:cNvCxnSpPr>
              <a:cxnSpLocks/>
              <a:endCxn id="9" idx="1"/>
            </p:cNvCxnSpPr>
            <p:nvPr/>
          </p:nvCxnSpPr>
          <p:spPr>
            <a:xfrm rot="5400000" flipH="1" flipV="1">
              <a:off x="1813792" y="3902635"/>
              <a:ext cx="825649" cy="24963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F2C92EB9-C7CD-44E3-BC05-39B05EEE84CA}"/>
                </a:ext>
              </a:extLst>
            </p:cNvPr>
            <p:cNvGrpSpPr/>
            <p:nvPr/>
          </p:nvGrpSpPr>
          <p:grpSpPr>
            <a:xfrm>
              <a:off x="4044312" y="5224919"/>
              <a:ext cx="2490942" cy="338554"/>
              <a:chOff x="4044312" y="5224919"/>
              <a:chExt cx="3107842" cy="338554"/>
            </a:xfrm>
          </p:grpSpPr>
          <p:cxnSp>
            <p:nvCxnSpPr>
              <p:cNvPr id="47" name="Straight Arrow Connector 46">
                <a:extLst>
                  <a:ext uri="{FF2B5EF4-FFF2-40B4-BE49-F238E27FC236}">
                    <a16:creationId xmlns:a16="http://schemas.microsoft.com/office/drawing/2014/main" id="{1054CD7A-A935-47CF-B844-CFC0B000CA74}"/>
                  </a:ext>
                </a:extLst>
              </p:cNvPr>
              <p:cNvCxnSpPr>
                <a:cxnSpLocks/>
                <a:stCxn id="35" idx="3"/>
              </p:cNvCxnSpPr>
              <p:nvPr/>
            </p:nvCxnSpPr>
            <p:spPr>
              <a:xfrm>
                <a:off x="4044312" y="5530966"/>
                <a:ext cx="3107842" cy="27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DDAA209-5D24-429D-B9A6-5A2A9E983865}"/>
                  </a:ext>
                </a:extLst>
              </p:cNvPr>
              <p:cNvSpPr txBox="1"/>
              <p:nvPr/>
            </p:nvSpPr>
            <p:spPr>
              <a:xfrm>
                <a:off x="5134409" y="5224919"/>
                <a:ext cx="723962" cy="338554"/>
              </a:xfrm>
              <a:prstGeom prst="rect">
                <a:avLst/>
              </a:prstGeom>
              <a:noFill/>
              <a:ln w="28575">
                <a:noFill/>
              </a:ln>
            </p:spPr>
            <p:txBody>
              <a:bodyPr wrap="square" rtlCol="0">
                <a:spAutoFit/>
              </a:bodyPr>
              <a:lstStyle/>
              <a:p>
                <a:r>
                  <a:rPr lang="en-US" sz="1600" dirty="0"/>
                  <a:t>Yes</a:t>
                </a:r>
              </a:p>
            </p:txBody>
          </p:sp>
        </p:grpSp>
        <p:grpSp>
          <p:nvGrpSpPr>
            <p:cNvPr id="138" name="Group 137">
              <a:extLst>
                <a:ext uri="{FF2B5EF4-FFF2-40B4-BE49-F238E27FC236}">
                  <a16:creationId xmlns:a16="http://schemas.microsoft.com/office/drawing/2014/main" id="{D116D1D7-FC10-434C-9D29-FB50CA958525}"/>
                </a:ext>
              </a:extLst>
            </p:cNvPr>
            <p:cNvGrpSpPr/>
            <p:nvPr/>
          </p:nvGrpSpPr>
          <p:grpSpPr>
            <a:xfrm>
              <a:off x="2328838" y="4400406"/>
              <a:ext cx="941059" cy="1924194"/>
              <a:chOff x="2328838" y="4400406"/>
              <a:chExt cx="941059" cy="1924194"/>
            </a:xfrm>
          </p:grpSpPr>
          <p:cxnSp>
            <p:nvCxnSpPr>
              <p:cNvPr id="86" name="Connector: Elbow 85">
                <a:extLst>
                  <a:ext uri="{FF2B5EF4-FFF2-40B4-BE49-F238E27FC236}">
                    <a16:creationId xmlns:a16="http://schemas.microsoft.com/office/drawing/2014/main" id="{97162FDA-0564-4C84-93AC-F316F9450E11}"/>
                  </a:ext>
                </a:extLst>
              </p:cNvPr>
              <p:cNvCxnSpPr>
                <a:cxnSpLocks/>
                <a:stCxn id="35" idx="2"/>
                <a:endCxn id="10" idx="1"/>
              </p:cNvCxnSpPr>
              <p:nvPr/>
            </p:nvCxnSpPr>
            <p:spPr>
              <a:xfrm rot="5400000" flipH="1">
                <a:off x="1963418" y="4765826"/>
                <a:ext cx="1671900" cy="941059"/>
              </a:xfrm>
              <a:prstGeom prst="bentConnector4">
                <a:avLst>
                  <a:gd name="adj1" fmla="val -13673"/>
                  <a:gd name="adj2" fmla="val 12429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511D5D2-31BF-4921-BBF7-95C8DE276715}"/>
                  </a:ext>
                </a:extLst>
              </p:cNvPr>
              <p:cNvSpPr txBox="1"/>
              <p:nvPr/>
            </p:nvSpPr>
            <p:spPr>
              <a:xfrm>
                <a:off x="2392797" y="5986046"/>
                <a:ext cx="488974" cy="338554"/>
              </a:xfrm>
              <a:prstGeom prst="rect">
                <a:avLst/>
              </a:prstGeom>
              <a:noFill/>
              <a:ln>
                <a:noFill/>
              </a:ln>
            </p:spPr>
            <p:txBody>
              <a:bodyPr wrap="square" rtlCol="0">
                <a:spAutoFit/>
              </a:bodyPr>
              <a:lstStyle/>
              <a:p>
                <a:r>
                  <a:rPr lang="en-US" sz="1600" dirty="0"/>
                  <a:t>No</a:t>
                </a:r>
              </a:p>
            </p:txBody>
          </p:sp>
        </p:grpSp>
        <p:cxnSp>
          <p:nvCxnSpPr>
            <p:cNvPr id="106" name="Connector: Elbow 105">
              <a:extLst>
                <a:ext uri="{FF2B5EF4-FFF2-40B4-BE49-F238E27FC236}">
                  <a16:creationId xmlns:a16="http://schemas.microsoft.com/office/drawing/2014/main" id="{A970FB62-F686-434D-AF88-F09C80A11E4F}"/>
                </a:ext>
              </a:extLst>
            </p:cNvPr>
            <p:cNvCxnSpPr>
              <a:cxnSpLocks/>
              <a:endCxn id="25" idx="0"/>
            </p:cNvCxnSpPr>
            <p:nvPr/>
          </p:nvCxnSpPr>
          <p:spPr>
            <a:xfrm rot="10800000" flipV="1">
              <a:off x="1362853" y="2658217"/>
              <a:ext cx="1007427" cy="2849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BDE08C8-264C-415C-AE53-ED16448D24C9}"/>
                </a:ext>
              </a:extLst>
            </p:cNvPr>
            <p:cNvCxnSpPr>
              <a:cxnSpLocks/>
              <a:endCxn id="25" idx="2"/>
            </p:cNvCxnSpPr>
            <p:nvPr/>
          </p:nvCxnSpPr>
          <p:spPr>
            <a:xfrm rot="10800000">
              <a:off x="1362852" y="3380176"/>
              <a:ext cx="988580" cy="9963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0" name="Date Placeholder 139">
            <a:extLst>
              <a:ext uri="{FF2B5EF4-FFF2-40B4-BE49-F238E27FC236}">
                <a16:creationId xmlns:a16="http://schemas.microsoft.com/office/drawing/2014/main" id="{5C8D9E38-05A9-494C-980A-EC4DC0CBF9CE}"/>
              </a:ext>
            </a:extLst>
          </p:cNvPr>
          <p:cNvSpPr>
            <a:spLocks noGrp="1"/>
          </p:cNvSpPr>
          <p:nvPr>
            <p:ph type="dt" sz="half" idx="10"/>
          </p:nvPr>
        </p:nvSpPr>
        <p:spPr/>
        <p:txBody>
          <a:bodyPr/>
          <a:lstStyle/>
          <a:p>
            <a:fld id="{5BE1740D-B438-4A57-9AF5-B48510CC94BD}" type="datetime4">
              <a:rPr lang="en-US" smtClean="0"/>
              <a:t>March 1, 2020</a:t>
            </a:fld>
            <a:endParaRPr lang="en-US" dirty="0"/>
          </a:p>
        </p:txBody>
      </p:sp>
      <p:sp>
        <p:nvSpPr>
          <p:cNvPr id="141" name="Footer Placeholder 140">
            <a:extLst>
              <a:ext uri="{FF2B5EF4-FFF2-40B4-BE49-F238E27FC236}">
                <a16:creationId xmlns:a16="http://schemas.microsoft.com/office/drawing/2014/main" id="{A6D86B21-5305-480A-B372-6E5620FFF15E}"/>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142" name="Slide Number Placeholder 141">
            <a:extLst>
              <a:ext uri="{FF2B5EF4-FFF2-40B4-BE49-F238E27FC236}">
                <a16:creationId xmlns:a16="http://schemas.microsoft.com/office/drawing/2014/main" id="{F54655D4-C07D-4EEB-99A4-1453B3ECC2A0}"/>
              </a:ext>
            </a:extLst>
          </p:cNvPr>
          <p:cNvSpPr>
            <a:spLocks noGrp="1"/>
          </p:cNvSpPr>
          <p:nvPr>
            <p:ph type="sldNum" sz="quarter" idx="12"/>
          </p:nvPr>
        </p:nvSpPr>
        <p:spPr/>
        <p:txBody>
          <a:bodyPr/>
          <a:lstStyle/>
          <a:p>
            <a:fld id="{2A013F82-EE5E-44EE-A61D-E31C6657F26F}" type="slidenum">
              <a:rPr lang="en-US" smtClean="0"/>
              <a:t>13</a:t>
            </a:fld>
            <a:endParaRPr lang="en-US" dirty="0"/>
          </a:p>
        </p:txBody>
      </p:sp>
    </p:spTree>
    <p:extLst>
      <p:ext uri="{BB962C8B-B14F-4D97-AF65-F5344CB8AC3E}">
        <p14:creationId xmlns:p14="http://schemas.microsoft.com/office/powerpoint/2010/main" val="24121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0577-D033-48F9-8753-F4BF50372C29}"/>
              </a:ext>
            </a:extLst>
          </p:cNvPr>
          <p:cNvSpPr>
            <a:spLocks noGrp="1"/>
          </p:cNvSpPr>
          <p:nvPr>
            <p:ph type="title"/>
          </p:nvPr>
        </p:nvSpPr>
        <p:spPr>
          <a:xfrm>
            <a:off x="760412" y="303724"/>
            <a:ext cx="9144001" cy="1371600"/>
          </a:xfrm>
        </p:spPr>
        <p:txBody>
          <a:bodyPr/>
          <a:lstStyle/>
          <a:p>
            <a:r>
              <a:rPr lang="en-US" dirty="0"/>
              <a:t>DATA INSIGHTS AND KNOWN ISSUES</a:t>
            </a:r>
          </a:p>
        </p:txBody>
      </p:sp>
      <p:sp>
        <p:nvSpPr>
          <p:cNvPr id="3" name="Content Placeholder 2">
            <a:extLst>
              <a:ext uri="{FF2B5EF4-FFF2-40B4-BE49-F238E27FC236}">
                <a16:creationId xmlns:a16="http://schemas.microsoft.com/office/drawing/2014/main" id="{01AEAE92-44A1-4B71-AEC6-F9F0C14BCD16}"/>
              </a:ext>
            </a:extLst>
          </p:cNvPr>
          <p:cNvSpPr>
            <a:spLocks noGrp="1"/>
          </p:cNvSpPr>
          <p:nvPr>
            <p:ph idx="1"/>
          </p:nvPr>
        </p:nvSpPr>
        <p:spPr>
          <a:xfrm>
            <a:off x="684212" y="1981200"/>
            <a:ext cx="7848599" cy="4114801"/>
          </a:xfrm>
        </p:spPr>
        <p:txBody>
          <a:bodyPr>
            <a:normAutofit fontScale="92500" lnSpcReduction="10000"/>
          </a:bodyPr>
          <a:lstStyle/>
          <a:p>
            <a:r>
              <a:rPr lang="en-US" dirty="0"/>
              <a:t>Upon visual inspection data for 30,000 consumers has been provided.</a:t>
            </a:r>
          </a:p>
          <a:p>
            <a:r>
              <a:rPr lang="en-US" dirty="0"/>
              <a:t>The data shows customer profile details excluding any personal or identification information.</a:t>
            </a:r>
          </a:p>
          <a:p>
            <a:r>
              <a:rPr lang="en-US" dirty="0"/>
              <a:t>Six months of billing and payment history is included.</a:t>
            </a:r>
          </a:p>
          <a:p>
            <a:r>
              <a:rPr lang="en-US" dirty="0"/>
              <a:t>Dependent variable of default or no default is provided.</a:t>
            </a:r>
          </a:p>
          <a:p>
            <a:r>
              <a:rPr lang="en-US" dirty="0"/>
              <a:t>No missing values or other issues identified via visual inspection.</a:t>
            </a:r>
          </a:p>
          <a:p>
            <a:r>
              <a:rPr lang="en-US" dirty="0"/>
              <a:t>In the next phase of the project the data will be loaded in the environment and analyzed programmatically and any issues, insights will be reported.</a:t>
            </a:r>
          </a:p>
        </p:txBody>
      </p:sp>
      <p:pic>
        <p:nvPicPr>
          <p:cNvPr id="7" name="Picture 6">
            <a:extLst>
              <a:ext uri="{FF2B5EF4-FFF2-40B4-BE49-F238E27FC236}">
                <a16:creationId xmlns:a16="http://schemas.microsoft.com/office/drawing/2014/main" id="{1097556C-A6C4-4558-A8A0-52524B5693F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56612" y="2667000"/>
            <a:ext cx="3576465" cy="24791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Date Placeholder 7">
            <a:extLst>
              <a:ext uri="{FF2B5EF4-FFF2-40B4-BE49-F238E27FC236}">
                <a16:creationId xmlns:a16="http://schemas.microsoft.com/office/drawing/2014/main" id="{37E41FA8-69ED-4FCE-904D-BF543B724B69}"/>
              </a:ext>
            </a:extLst>
          </p:cNvPr>
          <p:cNvSpPr>
            <a:spLocks noGrp="1"/>
          </p:cNvSpPr>
          <p:nvPr>
            <p:ph type="dt" sz="half" idx="10"/>
          </p:nvPr>
        </p:nvSpPr>
        <p:spPr/>
        <p:txBody>
          <a:bodyPr/>
          <a:lstStyle/>
          <a:p>
            <a:fld id="{ED12BF01-771D-4432-B7ED-39A9ABDC3AC9}" type="datetime4">
              <a:rPr lang="en-US" smtClean="0"/>
              <a:t>March 1, 2020</a:t>
            </a:fld>
            <a:endParaRPr lang="en-US" dirty="0"/>
          </a:p>
        </p:txBody>
      </p:sp>
      <p:sp>
        <p:nvSpPr>
          <p:cNvPr id="9" name="Footer Placeholder 8">
            <a:extLst>
              <a:ext uri="{FF2B5EF4-FFF2-40B4-BE49-F238E27FC236}">
                <a16:creationId xmlns:a16="http://schemas.microsoft.com/office/drawing/2014/main" id="{D241D741-C7CE-4D3B-8354-260599100FCA}"/>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10" name="Slide Number Placeholder 9">
            <a:extLst>
              <a:ext uri="{FF2B5EF4-FFF2-40B4-BE49-F238E27FC236}">
                <a16:creationId xmlns:a16="http://schemas.microsoft.com/office/drawing/2014/main" id="{F8504BA0-4AEC-4182-B1DE-2C27FB11AE42}"/>
              </a:ext>
            </a:extLst>
          </p:cNvPr>
          <p:cNvSpPr>
            <a:spLocks noGrp="1"/>
          </p:cNvSpPr>
          <p:nvPr>
            <p:ph type="sldNum" sz="quarter" idx="12"/>
          </p:nvPr>
        </p:nvSpPr>
        <p:spPr/>
        <p:txBody>
          <a:bodyPr/>
          <a:lstStyle/>
          <a:p>
            <a:fld id="{2A013F82-EE5E-44EE-A61D-E31C6657F26F}" type="slidenum">
              <a:rPr lang="en-US" smtClean="0"/>
              <a:t>14</a:t>
            </a:fld>
            <a:endParaRPr lang="en-US" dirty="0"/>
          </a:p>
        </p:txBody>
      </p:sp>
    </p:spTree>
    <p:extLst>
      <p:ext uri="{BB962C8B-B14F-4D97-AF65-F5344CB8AC3E}">
        <p14:creationId xmlns:p14="http://schemas.microsoft.com/office/powerpoint/2010/main" val="47860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F9BE79-24B3-436E-ACF0-651DBDDF4D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88825" cy="6934200"/>
          </a:xfrm>
          <a:prstGeom prst="rect">
            <a:avLst/>
          </a:prstGeom>
        </p:spPr>
      </p:pic>
      <p:sp>
        <p:nvSpPr>
          <p:cNvPr id="10" name="TextBox 9">
            <a:extLst>
              <a:ext uri="{FF2B5EF4-FFF2-40B4-BE49-F238E27FC236}">
                <a16:creationId xmlns:a16="http://schemas.microsoft.com/office/drawing/2014/main" id="{EBCE4D3C-586F-42CC-B8EA-4B3784B33B89}"/>
              </a:ext>
            </a:extLst>
          </p:cNvPr>
          <p:cNvSpPr txBox="1"/>
          <p:nvPr/>
        </p:nvSpPr>
        <p:spPr>
          <a:xfrm>
            <a:off x="1141412" y="5200471"/>
            <a:ext cx="2362200" cy="1200329"/>
          </a:xfrm>
          <a:prstGeom prst="rect">
            <a:avLst/>
          </a:prstGeom>
          <a:solidFill>
            <a:srgbClr val="FFFF00"/>
          </a:solidFill>
        </p:spPr>
        <p:txBody>
          <a:bodyPr wrap="square" rtlCol="0">
            <a:spAutoFit/>
          </a:bodyPr>
          <a:lstStyle/>
          <a:p>
            <a:r>
              <a:rPr lang="en-US" sz="3600" b="1" dirty="0">
                <a:solidFill>
                  <a:schemeClr val="bg1"/>
                </a:solidFill>
                <a:latin typeface="Bookman Old Style" panose="02050604050505020204" pitchFamily="18" charset="0"/>
              </a:rPr>
              <a:t>Thank</a:t>
            </a:r>
          </a:p>
          <a:p>
            <a:r>
              <a:rPr lang="en-US" sz="3600" b="1" dirty="0">
                <a:solidFill>
                  <a:schemeClr val="bg1"/>
                </a:solidFill>
                <a:latin typeface="Bookman Old Style" panose="02050604050505020204" pitchFamily="18" charset="0"/>
              </a:rPr>
              <a:t>you</a:t>
            </a:r>
          </a:p>
        </p:txBody>
      </p:sp>
      <p:sp>
        <p:nvSpPr>
          <p:cNvPr id="11" name="Date Placeholder 10">
            <a:extLst>
              <a:ext uri="{FF2B5EF4-FFF2-40B4-BE49-F238E27FC236}">
                <a16:creationId xmlns:a16="http://schemas.microsoft.com/office/drawing/2014/main" id="{187A3C6D-4C6C-49EF-836F-2FBCFC227A69}"/>
              </a:ext>
            </a:extLst>
          </p:cNvPr>
          <p:cNvSpPr>
            <a:spLocks noGrp="1"/>
          </p:cNvSpPr>
          <p:nvPr>
            <p:ph type="dt" sz="half" idx="10"/>
          </p:nvPr>
        </p:nvSpPr>
        <p:spPr/>
        <p:txBody>
          <a:bodyPr/>
          <a:lstStyle/>
          <a:p>
            <a:fld id="{BD13F039-D37E-4380-9F5A-237DF53CFF32}" type="datetime4">
              <a:rPr lang="en-US" smtClean="0"/>
              <a:t>March 1, 2020</a:t>
            </a:fld>
            <a:endParaRPr lang="en-US" dirty="0"/>
          </a:p>
        </p:txBody>
      </p:sp>
      <p:sp>
        <p:nvSpPr>
          <p:cNvPr id="12" name="Footer Placeholder 11">
            <a:extLst>
              <a:ext uri="{FF2B5EF4-FFF2-40B4-BE49-F238E27FC236}">
                <a16:creationId xmlns:a16="http://schemas.microsoft.com/office/drawing/2014/main" id="{E4AFA596-94DE-4F9B-8F4C-3C9635163F0B}"/>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13" name="Slide Number Placeholder 12">
            <a:extLst>
              <a:ext uri="{FF2B5EF4-FFF2-40B4-BE49-F238E27FC236}">
                <a16:creationId xmlns:a16="http://schemas.microsoft.com/office/drawing/2014/main" id="{FAF6AD8D-290E-4864-AC4A-B8744FD9649A}"/>
              </a:ext>
            </a:extLst>
          </p:cNvPr>
          <p:cNvSpPr>
            <a:spLocks noGrp="1"/>
          </p:cNvSpPr>
          <p:nvPr>
            <p:ph type="sldNum" sz="quarter" idx="12"/>
          </p:nvPr>
        </p:nvSpPr>
        <p:spPr/>
        <p:txBody>
          <a:bodyPr/>
          <a:lstStyle/>
          <a:p>
            <a:fld id="{2A013F82-EE5E-44EE-A61D-E31C6657F26F}" type="slidenum">
              <a:rPr lang="en-US" smtClean="0"/>
              <a:t>15</a:t>
            </a:fld>
            <a:endParaRPr lang="en-US" dirty="0"/>
          </a:p>
        </p:txBody>
      </p:sp>
    </p:spTree>
    <p:extLst>
      <p:ext uri="{BB962C8B-B14F-4D97-AF65-F5344CB8AC3E}">
        <p14:creationId xmlns:p14="http://schemas.microsoft.com/office/powerpoint/2010/main" val="52297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84212" y="380999"/>
            <a:ext cx="9144001" cy="914400"/>
          </a:xfrm>
        </p:spPr>
        <p:txBody>
          <a:bodyPr/>
          <a:lstStyle/>
          <a:p>
            <a:r>
              <a:rPr lang="en-US" dirty="0"/>
              <a:t>PROJECT GOALS</a:t>
            </a:r>
          </a:p>
        </p:txBody>
      </p:sp>
      <p:sp>
        <p:nvSpPr>
          <p:cNvPr id="14" name="Content Placeholder 13"/>
          <p:cNvSpPr>
            <a:spLocks noGrp="1"/>
          </p:cNvSpPr>
          <p:nvPr>
            <p:ph idx="1"/>
          </p:nvPr>
        </p:nvSpPr>
        <p:spPr>
          <a:xfrm>
            <a:off x="531812" y="1905000"/>
            <a:ext cx="8305800" cy="4114801"/>
          </a:xfrm>
        </p:spPr>
        <p:txBody>
          <a:bodyPr/>
          <a:lstStyle/>
          <a:p>
            <a:r>
              <a:rPr lang="en-US" dirty="0"/>
              <a:t>Define the problem</a:t>
            </a:r>
          </a:p>
          <a:p>
            <a:r>
              <a:rPr lang="en-US" dirty="0"/>
              <a:t>Analyze the input data</a:t>
            </a:r>
          </a:p>
          <a:p>
            <a:r>
              <a:rPr lang="en-US" dirty="0"/>
              <a:t>How the data will be handled, stored and managed</a:t>
            </a:r>
          </a:p>
          <a:p>
            <a:r>
              <a:rPr lang="en-US" dirty="0"/>
              <a:t>Propose a well defined data science framework for this project</a:t>
            </a:r>
          </a:p>
          <a:p>
            <a:r>
              <a:rPr lang="en-US" dirty="0"/>
              <a:t>Reasons for choosing the framework</a:t>
            </a:r>
          </a:p>
          <a:p>
            <a:r>
              <a:rPr lang="en-US" dirty="0"/>
              <a:t>Flow chart the framework for visualization purpose</a:t>
            </a:r>
          </a:p>
          <a:p>
            <a:r>
              <a:rPr lang="en-US" dirty="0"/>
              <a:t>Data insights and known issues</a:t>
            </a:r>
          </a:p>
        </p:txBody>
      </p:sp>
      <p:pic>
        <p:nvPicPr>
          <p:cNvPr id="3" name="Picture 2">
            <a:extLst>
              <a:ext uri="{FF2B5EF4-FFF2-40B4-BE49-F238E27FC236}">
                <a16:creationId xmlns:a16="http://schemas.microsoft.com/office/drawing/2014/main" id="{4B82F724-C5C1-4370-B14D-A1508B5C6E9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37612" y="2057400"/>
            <a:ext cx="3078480" cy="3503957"/>
          </a:xfrm>
          <a:prstGeom prst="rect">
            <a:avLst/>
          </a:prstGeom>
          <a:ln>
            <a:noFill/>
          </a:ln>
          <a:effectLst>
            <a:softEdge rad="112500"/>
          </a:effectLst>
        </p:spPr>
      </p:pic>
      <p:sp>
        <p:nvSpPr>
          <p:cNvPr id="5" name="Date Placeholder 4">
            <a:extLst>
              <a:ext uri="{FF2B5EF4-FFF2-40B4-BE49-F238E27FC236}">
                <a16:creationId xmlns:a16="http://schemas.microsoft.com/office/drawing/2014/main" id="{FBF229B7-9F11-452A-901E-5D1E07F0D281}"/>
              </a:ext>
            </a:extLst>
          </p:cNvPr>
          <p:cNvSpPr>
            <a:spLocks noGrp="1"/>
          </p:cNvSpPr>
          <p:nvPr>
            <p:ph type="dt" sz="half" idx="10"/>
          </p:nvPr>
        </p:nvSpPr>
        <p:spPr/>
        <p:txBody>
          <a:bodyPr/>
          <a:lstStyle/>
          <a:p>
            <a:fld id="{105DA9B0-C1C5-4A48-8443-02795EA21D72}" type="datetime4">
              <a:rPr lang="en-US" smtClean="0"/>
              <a:t>March 1, 2020</a:t>
            </a:fld>
            <a:endParaRPr lang="en-US" dirty="0"/>
          </a:p>
        </p:txBody>
      </p:sp>
      <p:sp>
        <p:nvSpPr>
          <p:cNvPr id="6" name="Footer Placeholder 5">
            <a:extLst>
              <a:ext uri="{FF2B5EF4-FFF2-40B4-BE49-F238E27FC236}">
                <a16:creationId xmlns:a16="http://schemas.microsoft.com/office/drawing/2014/main" id="{604CC365-580D-4893-A3AC-06ADC3A88FBD}"/>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7" name="Slide Number Placeholder 6">
            <a:extLst>
              <a:ext uri="{FF2B5EF4-FFF2-40B4-BE49-F238E27FC236}">
                <a16:creationId xmlns:a16="http://schemas.microsoft.com/office/drawing/2014/main" id="{523BEB17-E4C9-4568-9D93-DBF1A21F2BF3}"/>
              </a:ext>
            </a:extLst>
          </p:cNvPr>
          <p:cNvSpPr>
            <a:spLocks noGrp="1"/>
          </p:cNvSpPr>
          <p:nvPr>
            <p:ph type="sldNum" sz="quarter" idx="12"/>
          </p:nvPr>
        </p:nvSpPr>
        <p:spPr/>
        <p:txBody>
          <a:bodyPr/>
          <a:lstStyle/>
          <a:p>
            <a:fld id="{2A013F82-EE5E-44EE-A61D-E31C6657F26F}" type="slidenum">
              <a:rPr lang="en-US" smtClean="0"/>
              <a:t>2</a:t>
            </a:fld>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7B7E-B02B-4FE7-82F6-3364ABA4BB89}"/>
              </a:ext>
            </a:extLst>
          </p:cNvPr>
          <p:cNvSpPr>
            <a:spLocks noGrp="1"/>
          </p:cNvSpPr>
          <p:nvPr>
            <p:ph type="title"/>
          </p:nvPr>
        </p:nvSpPr>
        <p:spPr>
          <a:xfrm>
            <a:off x="531813" y="298540"/>
            <a:ext cx="6934200" cy="1371600"/>
          </a:xfrm>
        </p:spPr>
        <p:txBody>
          <a:bodyPr/>
          <a:lstStyle/>
          <a:p>
            <a:r>
              <a:rPr lang="en-US" dirty="0"/>
              <a:t>THE PROBLEM</a:t>
            </a:r>
          </a:p>
        </p:txBody>
      </p:sp>
      <p:sp>
        <p:nvSpPr>
          <p:cNvPr id="3" name="Content Placeholder 2">
            <a:extLst>
              <a:ext uri="{FF2B5EF4-FFF2-40B4-BE49-F238E27FC236}">
                <a16:creationId xmlns:a16="http://schemas.microsoft.com/office/drawing/2014/main" id="{7219BC11-286B-4342-9BD3-51F13367D1C1}"/>
              </a:ext>
            </a:extLst>
          </p:cNvPr>
          <p:cNvSpPr>
            <a:spLocks noGrp="1"/>
          </p:cNvSpPr>
          <p:nvPr>
            <p:ph idx="1"/>
          </p:nvPr>
        </p:nvSpPr>
        <p:spPr>
          <a:xfrm>
            <a:off x="379413" y="1981200"/>
            <a:ext cx="8001000" cy="4114801"/>
          </a:xfrm>
        </p:spPr>
        <p:txBody>
          <a:bodyPr>
            <a:normAutofit fontScale="92500" lnSpcReduction="10000"/>
          </a:bodyPr>
          <a:lstStyle/>
          <a:p>
            <a:r>
              <a:rPr lang="en-US" dirty="0"/>
              <a:t>Credit One is a credit review and approval company, it has a set of partners that issue credit / loans and relies on Credit One customer rating process.</a:t>
            </a:r>
          </a:p>
          <a:p>
            <a:r>
              <a:rPr lang="en-US" dirty="0"/>
              <a:t>Lately there has been an increase in the number of the defaulting customers that were approved by Credit One originally.</a:t>
            </a:r>
          </a:p>
          <a:p>
            <a:r>
              <a:rPr lang="en-US" dirty="0"/>
              <a:t>This has caused management concern and prompted them to initiate this study  for the credit approval process to be reviewed, scrutinized and tightened. </a:t>
            </a:r>
          </a:p>
          <a:p>
            <a:r>
              <a:rPr lang="en-US" dirty="0"/>
              <a:t>Data has been provided on the payment history and customer profile of the current customers to analyze and build a profile that will help filter new and current customers to be sure of their credit viability.</a:t>
            </a:r>
          </a:p>
        </p:txBody>
      </p:sp>
      <p:pic>
        <p:nvPicPr>
          <p:cNvPr id="5" name="Picture 4">
            <a:extLst>
              <a:ext uri="{FF2B5EF4-FFF2-40B4-BE49-F238E27FC236}">
                <a16:creationId xmlns:a16="http://schemas.microsoft.com/office/drawing/2014/main" id="{044C6CFC-D25B-4365-BAF8-8488422E07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57054" y="2514600"/>
            <a:ext cx="3695700" cy="29432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Date Placeholder 6">
            <a:extLst>
              <a:ext uri="{FF2B5EF4-FFF2-40B4-BE49-F238E27FC236}">
                <a16:creationId xmlns:a16="http://schemas.microsoft.com/office/drawing/2014/main" id="{14918958-0593-438D-A8C6-980A0728F33C}"/>
              </a:ext>
            </a:extLst>
          </p:cNvPr>
          <p:cNvSpPr>
            <a:spLocks noGrp="1"/>
          </p:cNvSpPr>
          <p:nvPr>
            <p:ph type="dt" sz="half" idx="10"/>
          </p:nvPr>
        </p:nvSpPr>
        <p:spPr/>
        <p:txBody>
          <a:bodyPr/>
          <a:lstStyle/>
          <a:p>
            <a:fld id="{217E093E-A78A-4B42-A300-C54DC86D43D8}" type="datetime4">
              <a:rPr lang="en-US" smtClean="0"/>
              <a:t>March 1, 2020</a:t>
            </a:fld>
            <a:endParaRPr lang="en-US" dirty="0"/>
          </a:p>
        </p:txBody>
      </p:sp>
      <p:sp>
        <p:nvSpPr>
          <p:cNvPr id="8" name="Footer Placeholder 7">
            <a:extLst>
              <a:ext uri="{FF2B5EF4-FFF2-40B4-BE49-F238E27FC236}">
                <a16:creationId xmlns:a16="http://schemas.microsoft.com/office/drawing/2014/main" id="{542BDA0D-D873-42F8-AAD5-F24B3507EA1E}"/>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9" name="Slide Number Placeholder 8">
            <a:extLst>
              <a:ext uri="{FF2B5EF4-FFF2-40B4-BE49-F238E27FC236}">
                <a16:creationId xmlns:a16="http://schemas.microsoft.com/office/drawing/2014/main" id="{0715842F-9CD9-4DB1-A7CF-85B262303289}"/>
              </a:ext>
            </a:extLst>
          </p:cNvPr>
          <p:cNvSpPr>
            <a:spLocks noGrp="1"/>
          </p:cNvSpPr>
          <p:nvPr>
            <p:ph type="sldNum" sz="quarter" idx="12"/>
          </p:nvPr>
        </p:nvSpPr>
        <p:spPr/>
        <p:txBody>
          <a:bodyPr/>
          <a:lstStyle/>
          <a:p>
            <a:fld id="{2A013F82-EE5E-44EE-A61D-E31C6657F26F}" type="slidenum">
              <a:rPr lang="en-US" smtClean="0"/>
              <a:t>3</a:t>
            </a:fld>
            <a:endParaRPr lang="en-US" dirty="0"/>
          </a:p>
        </p:txBody>
      </p:sp>
    </p:spTree>
    <p:extLst>
      <p:ext uri="{BB962C8B-B14F-4D97-AF65-F5344CB8AC3E}">
        <p14:creationId xmlns:p14="http://schemas.microsoft.com/office/powerpoint/2010/main" val="422075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E46C-A712-40B6-B0EE-E70D9E1F489D}"/>
              </a:ext>
            </a:extLst>
          </p:cNvPr>
          <p:cNvSpPr>
            <a:spLocks noGrp="1"/>
          </p:cNvSpPr>
          <p:nvPr>
            <p:ph type="title"/>
          </p:nvPr>
        </p:nvSpPr>
        <p:spPr/>
        <p:txBody>
          <a:bodyPr/>
          <a:lstStyle/>
          <a:p>
            <a:r>
              <a:rPr lang="en-US" dirty="0"/>
              <a:t>INPUT DATA</a:t>
            </a:r>
          </a:p>
        </p:txBody>
      </p:sp>
      <p:sp>
        <p:nvSpPr>
          <p:cNvPr id="3" name="Content Placeholder 2">
            <a:extLst>
              <a:ext uri="{FF2B5EF4-FFF2-40B4-BE49-F238E27FC236}">
                <a16:creationId xmlns:a16="http://schemas.microsoft.com/office/drawing/2014/main" id="{0A6FE860-B0FA-432B-89A4-D690FBA85EC8}"/>
              </a:ext>
            </a:extLst>
          </p:cNvPr>
          <p:cNvSpPr>
            <a:spLocks noGrp="1"/>
          </p:cNvSpPr>
          <p:nvPr>
            <p:ph idx="1"/>
          </p:nvPr>
        </p:nvSpPr>
        <p:spPr/>
        <p:txBody>
          <a:bodyPr/>
          <a:lstStyle/>
          <a:p>
            <a:r>
              <a:rPr lang="en-US" dirty="0"/>
              <a:t>The input data comes as a csv file containing consumer credit data and their profile for e.g. age. The following fields are included:</a:t>
            </a:r>
          </a:p>
          <a:p>
            <a:pPr lvl="1"/>
            <a:r>
              <a:rPr lang="en-US" dirty="0"/>
              <a:t>Gender, age, marital status, education</a:t>
            </a:r>
          </a:p>
          <a:p>
            <a:pPr lvl="1"/>
            <a:r>
              <a:rPr lang="en-US" dirty="0"/>
              <a:t>Amount of granted credit</a:t>
            </a:r>
          </a:p>
          <a:p>
            <a:pPr lvl="1"/>
            <a:r>
              <a:rPr lang="en-US" dirty="0"/>
              <a:t>History of past monthly payments</a:t>
            </a:r>
          </a:p>
          <a:p>
            <a:pPr lvl="1"/>
            <a:r>
              <a:rPr lang="en-US" dirty="0"/>
              <a:t>Repayment status</a:t>
            </a:r>
          </a:p>
          <a:p>
            <a:pPr lvl="1"/>
            <a:r>
              <a:rPr lang="en-US" dirty="0"/>
              <a:t>Amount of monthly bill statements</a:t>
            </a:r>
          </a:p>
          <a:p>
            <a:pPr lvl="1"/>
            <a:r>
              <a:rPr lang="en-US" dirty="0"/>
              <a:t>Amount of previous monthly payments</a:t>
            </a:r>
          </a:p>
          <a:p>
            <a:pPr lvl="1"/>
            <a:r>
              <a:rPr lang="en-US" dirty="0"/>
              <a:t>Client default status (Y/N)</a:t>
            </a:r>
          </a:p>
        </p:txBody>
      </p:sp>
      <p:pic>
        <p:nvPicPr>
          <p:cNvPr id="5" name="Picture 4">
            <a:extLst>
              <a:ext uri="{FF2B5EF4-FFF2-40B4-BE49-F238E27FC236}">
                <a16:creationId xmlns:a16="http://schemas.microsoft.com/office/drawing/2014/main" id="{CB4B416C-96EA-4B1F-BFB8-1AA12D0E351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04212" y="2667000"/>
            <a:ext cx="3467690" cy="3148012"/>
          </a:xfrm>
          <a:prstGeom prst="rect">
            <a:avLst/>
          </a:prstGeom>
        </p:spPr>
      </p:pic>
      <p:sp>
        <p:nvSpPr>
          <p:cNvPr id="6" name="Date Placeholder 5">
            <a:extLst>
              <a:ext uri="{FF2B5EF4-FFF2-40B4-BE49-F238E27FC236}">
                <a16:creationId xmlns:a16="http://schemas.microsoft.com/office/drawing/2014/main" id="{69426946-1161-4DA0-B7C0-71BA7717B399}"/>
              </a:ext>
            </a:extLst>
          </p:cNvPr>
          <p:cNvSpPr>
            <a:spLocks noGrp="1"/>
          </p:cNvSpPr>
          <p:nvPr>
            <p:ph type="dt" sz="half" idx="10"/>
          </p:nvPr>
        </p:nvSpPr>
        <p:spPr/>
        <p:txBody>
          <a:bodyPr/>
          <a:lstStyle/>
          <a:p>
            <a:fld id="{C996D563-802A-434F-A1AC-C53640506311}" type="datetime4">
              <a:rPr lang="en-US" smtClean="0"/>
              <a:t>March 1, 2020</a:t>
            </a:fld>
            <a:endParaRPr lang="en-US" dirty="0"/>
          </a:p>
        </p:txBody>
      </p:sp>
      <p:sp>
        <p:nvSpPr>
          <p:cNvPr id="7" name="Footer Placeholder 6">
            <a:extLst>
              <a:ext uri="{FF2B5EF4-FFF2-40B4-BE49-F238E27FC236}">
                <a16:creationId xmlns:a16="http://schemas.microsoft.com/office/drawing/2014/main" id="{94863EC9-9876-452F-8B92-34605DC017FF}"/>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8" name="Slide Number Placeholder 7">
            <a:extLst>
              <a:ext uri="{FF2B5EF4-FFF2-40B4-BE49-F238E27FC236}">
                <a16:creationId xmlns:a16="http://schemas.microsoft.com/office/drawing/2014/main" id="{45E045AA-3951-4ED7-9BA4-621696D8E416}"/>
              </a:ext>
            </a:extLst>
          </p:cNvPr>
          <p:cNvSpPr>
            <a:spLocks noGrp="1"/>
          </p:cNvSpPr>
          <p:nvPr>
            <p:ph type="sldNum" sz="quarter" idx="12"/>
          </p:nvPr>
        </p:nvSpPr>
        <p:spPr/>
        <p:txBody>
          <a:bodyPr/>
          <a:lstStyle/>
          <a:p>
            <a:fld id="{2A013F82-EE5E-44EE-A61D-E31C6657F26F}" type="slidenum">
              <a:rPr lang="en-US" smtClean="0"/>
              <a:t>4</a:t>
            </a:fld>
            <a:endParaRPr lang="en-US" dirty="0"/>
          </a:p>
        </p:txBody>
      </p:sp>
    </p:spTree>
    <p:extLst>
      <p:ext uri="{BB962C8B-B14F-4D97-AF65-F5344CB8AC3E}">
        <p14:creationId xmlns:p14="http://schemas.microsoft.com/office/powerpoint/2010/main" val="22318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335B-547D-42B1-B589-5C2526C20BB9}"/>
              </a:ext>
            </a:extLst>
          </p:cNvPr>
          <p:cNvSpPr>
            <a:spLocks noGrp="1"/>
          </p:cNvSpPr>
          <p:nvPr>
            <p:ph type="title"/>
          </p:nvPr>
        </p:nvSpPr>
        <p:spPr>
          <a:xfrm>
            <a:off x="572677" y="381000"/>
            <a:ext cx="9144001" cy="990600"/>
          </a:xfrm>
        </p:spPr>
        <p:txBody>
          <a:bodyPr/>
          <a:lstStyle/>
          <a:p>
            <a:r>
              <a:rPr lang="en-US" dirty="0"/>
              <a:t>DATA HANDLING AND MANAGEMENT</a:t>
            </a:r>
          </a:p>
        </p:txBody>
      </p:sp>
      <p:sp>
        <p:nvSpPr>
          <p:cNvPr id="3" name="Content Placeholder 2">
            <a:extLst>
              <a:ext uri="{FF2B5EF4-FFF2-40B4-BE49-F238E27FC236}">
                <a16:creationId xmlns:a16="http://schemas.microsoft.com/office/drawing/2014/main" id="{C8DDECD6-6534-4D97-B237-6D7163854CD5}"/>
              </a:ext>
            </a:extLst>
          </p:cNvPr>
          <p:cNvSpPr>
            <a:spLocks noGrp="1"/>
          </p:cNvSpPr>
          <p:nvPr>
            <p:ph idx="1"/>
          </p:nvPr>
        </p:nvSpPr>
        <p:spPr>
          <a:xfrm>
            <a:off x="531812" y="1905000"/>
            <a:ext cx="7924800" cy="4114801"/>
          </a:xfrm>
        </p:spPr>
        <p:txBody>
          <a:bodyPr/>
          <a:lstStyle/>
          <a:p>
            <a:r>
              <a:rPr lang="en-US" dirty="0"/>
              <a:t>The data will be copied from the assignment repository to the data scientist computer local storage</a:t>
            </a:r>
          </a:p>
          <a:p>
            <a:r>
              <a:rPr lang="en-US" dirty="0"/>
              <a:t>The storage is protected by a user and password login information</a:t>
            </a:r>
          </a:p>
          <a:p>
            <a:r>
              <a:rPr lang="en-US" dirty="0"/>
              <a:t>The data does not contain any personal information for e.g. names, ID numbers, addresses etc.</a:t>
            </a:r>
          </a:p>
          <a:p>
            <a:r>
              <a:rPr lang="en-US" dirty="0"/>
              <a:t>The local data will be deleted after the completion of the assignment or kept depending on the permission / agreement from the client.</a:t>
            </a:r>
          </a:p>
        </p:txBody>
      </p:sp>
      <p:pic>
        <p:nvPicPr>
          <p:cNvPr id="5" name="Picture 4">
            <a:extLst>
              <a:ext uri="{FF2B5EF4-FFF2-40B4-BE49-F238E27FC236}">
                <a16:creationId xmlns:a16="http://schemas.microsoft.com/office/drawing/2014/main" id="{F4BD4962-C9ED-4EF6-AA82-B38E8373B95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51812" y="2362200"/>
            <a:ext cx="3886200" cy="334645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Date Placeholder 6">
            <a:extLst>
              <a:ext uri="{FF2B5EF4-FFF2-40B4-BE49-F238E27FC236}">
                <a16:creationId xmlns:a16="http://schemas.microsoft.com/office/drawing/2014/main" id="{2A70988F-AD26-42BA-9FE1-EEB806C5F6F0}"/>
              </a:ext>
            </a:extLst>
          </p:cNvPr>
          <p:cNvSpPr>
            <a:spLocks noGrp="1"/>
          </p:cNvSpPr>
          <p:nvPr>
            <p:ph type="dt" sz="half" idx="10"/>
          </p:nvPr>
        </p:nvSpPr>
        <p:spPr/>
        <p:txBody>
          <a:bodyPr/>
          <a:lstStyle/>
          <a:p>
            <a:fld id="{BE5A3C69-9A77-498D-9699-0915CDAE6705}" type="datetime4">
              <a:rPr lang="en-US" smtClean="0"/>
              <a:t>March 1, 2020</a:t>
            </a:fld>
            <a:endParaRPr lang="en-US" dirty="0"/>
          </a:p>
        </p:txBody>
      </p:sp>
      <p:sp>
        <p:nvSpPr>
          <p:cNvPr id="8" name="Footer Placeholder 7">
            <a:extLst>
              <a:ext uri="{FF2B5EF4-FFF2-40B4-BE49-F238E27FC236}">
                <a16:creationId xmlns:a16="http://schemas.microsoft.com/office/drawing/2014/main" id="{7AFBC0D9-6717-4066-B98B-1D28AB01CC49}"/>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9" name="Slide Number Placeholder 8">
            <a:extLst>
              <a:ext uri="{FF2B5EF4-FFF2-40B4-BE49-F238E27FC236}">
                <a16:creationId xmlns:a16="http://schemas.microsoft.com/office/drawing/2014/main" id="{D9FF9762-EC8A-4A09-8560-A9414752ADEA}"/>
              </a:ext>
            </a:extLst>
          </p:cNvPr>
          <p:cNvSpPr>
            <a:spLocks noGrp="1"/>
          </p:cNvSpPr>
          <p:nvPr>
            <p:ph type="sldNum" sz="quarter" idx="12"/>
          </p:nvPr>
        </p:nvSpPr>
        <p:spPr/>
        <p:txBody>
          <a:bodyPr/>
          <a:lstStyle/>
          <a:p>
            <a:fld id="{2A013F82-EE5E-44EE-A61D-E31C6657F26F}" type="slidenum">
              <a:rPr lang="en-US" smtClean="0"/>
              <a:t>5</a:t>
            </a:fld>
            <a:endParaRPr lang="en-US" dirty="0"/>
          </a:p>
        </p:txBody>
      </p:sp>
    </p:spTree>
    <p:extLst>
      <p:ext uri="{BB962C8B-B14F-4D97-AF65-F5344CB8AC3E}">
        <p14:creationId xmlns:p14="http://schemas.microsoft.com/office/powerpoint/2010/main" val="336058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E7D8-F785-4F50-BFB2-2833B36AF279}"/>
              </a:ext>
            </a:extLst>
          </p:cNvPr>
          <p:cNvSpPr>
            <a:spLocks noGrp="1"/>
          </p:cNvSpPr>
          <p:nvPr>
            <p:ph type="title"/>
          </p:nvPr>
        </p:nvSpPr>
        <p:spPr/>
        <p:txBody>
          <a:bodyPr/>
          <a:lstStyle/>
          <a:p>
            <a:r>
              <a:rPr lang="en-US" dirty="0"/>
              <a:t>DATA SCIENCE FRAMEWORK CHOSEN</a:t>
            </a:r>
          </a:p>
        </p:txBody>
      </p:sp>
      <p:sp>
        <p:nvSpPr>
          <p:cNvPr id="3" name="Content Placeholder 2">
            <a:extLst>
              <a:ext uri="{FF2B5EF4-FFF2-40B4-BE49-F238E27FC236}">
                <a16:creationId xmlns:a16="http://schemas.microsoft.com/office/drawing/2014/main" id="{2345C4F7-7D03-4E4D-B42D-9A09C7A0628C}"/>
              </a:ext>
            </a:extLst>
          </p:cNvPr>
          <p:cNvSpPr>
            <a:spLocks noGrp="1"/>
          </p:cNvSpPr>
          <p:nvPr>
            <p:ph idx="1"/>
          </p:nvPr>
        </p:nvSpPr>
        <p:spPr/>
        <p:txBody>
          <a:bodyPr/>
          <a:lstStyle/>
          <a:p>
            <a:r>
              <a:rPr lang="en-US" dirty="0"/>
              <a:t>The Data Science team at Credit One looked at several data science frameworks and chose to use BADIR which can be broken down to following steps:</a:t>
            </a:r>
          </a:p>
          <a:p>
            <a:pPr marL="688975" lvl="1" indent="-457200">
              <a:buFont typeface="+mj-lt"/>
              <a:buAutoNum type="arabicPeriod"/>
            </a:pPr>
            <a:r>
              <a:rPr lang="en-US" dirty="0"/>
              <a:t>Business question</a:t>
            </a:r>
          </a:p>
          <a:p>
            <a:pPr marL="688975" lvl="1" indent="-457200">
              <a:buFont typeface="+mj-lt"/>
              <a:buAutoNum type="arabicPeriod"/>
            </a:pPr>
            <a:r>
              <a:rPr lang="en-US" dirty="0"/>
              <a:t>Analysis plan</a:t>
            </a:r>
          </a:p>
          <a:p>
            <a:pPr marL="688975" lvl="1" indent="-457200">
              <a:buFont typeface="+mj-lt"/>
              <a:buAutoNum type="arabicPeriod"/>
            </a:pPr>
            <a:r>
              <a:rPr lang="en-US" dirty="0"/>
              <a:t>Data collection</a:t>
            </a:r>
          </a:p>
          <a:p>
            <a:pPr marL="688975" lvl="1" indent="-457200">
              <a:buFont typeface="+mj-lt"/>
              <a:buAutoNum type="arabicPeriod"/>
            </a:pPr>
            <a:r>
              <a:rPr lang="en-US" dirty="0"/>
              <a:t>Insights</a:t>
            </a:r>
          </a:p>
          <a:p>
            <a:pPr marL="688975" lvl="1" indent="-457200">
              <a:buFont typeface="+mj-lt"/>
              <a:buAutoNum type="arabicPeriod"/>
            </a:pPr>
            <a:r>
              <a:rPr lang="en-US" dirty="0"/>
              <a:t>Recommendation</a:t>
            </a:r>
          </a:p>
          <a:p>
            <a:pPr lvl="1"/>
            <a:endParaRPr lang="en-US" dirty="0"/>
          </a:p>
        </p:txBody>
      </p:sp>
      <p:pic>
        <p:nvPicPr>
          <p:cNvPr id="54" name="Picture 53">
            <a:extLst>
              <a:ext uri="{FF2B5EF4-FFF2-40B4-BE49-F238E27FC236}">
                <a16:creationId xmlns:a16="http://schemas.microsoft.com/office/drawing/2014/main" id="{8283F03D-7A0E-4B79-B29E-9487F89765F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56412" y="2865119"/>
            <a:ext cx="3657599" cy="2194559"/>
          </a:xfrm>
          <a:prstGeom prst="roundRect">
            <a:avLst>
              <a:gd name="adj" fmla="val 27868"/>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5" name="Date Placeholder 54">
            <a:extLst>
              <a:ext uri="{FF2B5EF4-FFF2-40B4-BE49-F238E27FC236}">
                <a16:creationId xmlns:a16="http://schemas.microsoft.com/office/drawing/2014/main" id="{75F812EB-13DD-47E2-A773-FEB89474C5F5}"/>
              </a:ext>
            </a:extLst>
          </p:cNvPr>
          <p:cNvSpPr>
            <a:spLocks noGrp="1"/>
          </p:cNvSpPr>
          <p:nvPr>
            <p:ph type="dt" sz="half" idx="10"/>
          </p:nvPr>
        </p:nvSpPr>
        <p:spPr/>
        <p:txBody>
          <a:bodyPr/>
          <a:lstStyle/>
          <a:p>
            <a:fld id="{FC0E3259-2AE1-41E3-891F-633BFDF375A5}" type="datetime4">
              <a:rPr lang="en-US" smtClean="0"/>
              <a:t>March 1, 2020</a:t>
            </a:fld>
            <a:endParaRPr lang="en-US" dirty="0"/>
          </a:p>
        </p:txBody>
      </p:sp>
      <p:sp>
        <p:nvSpPr>
          <p:cNvPr id="56" name="Footer Placeholder 55">
            <a:extLst>
              <a:ext uri="{FF2B5EF4-FFF2-40B4-BE49-F238E27FC236}">
                <a16:creationId xmlns:a16="http://schemas.microsoft.com/office/drawing/2014/main" id="{4D6E2F74-A07F-4ED3-83A5-7D188263BA92}"/>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57" name="Slide Number Placeholder 56">
            <a:extLst>
              <a:ext uri="{FF2B5EF4-FFF2-40B4-BE49-F238E27FC236}">
                <a16:creationId xmlns:a16="http://schemas.microsoft.com/office/drawing/2014/main" id="{0E5F9C94-845F-468F-A8E5-CFE131BD928D}"/>
              </a:ext>
            </a:extLst>
          </p:cNvPr>
          <p:cNvSpPr>
            <a:spLocks noGrp="1"/>
          </p:cNvSpPr>
          <p:nvPr>
            <p:ph type="sldNum" sz="quarter" idx="12"/>
          </p:nvPr>
        </p:nvSpPr>
        <p:spPr/>
        <p:txBody>
          <a:bodyPr/>
          <a:lstStyle/>
          <a:p>
            <a:fld id="{2A013F82-EE5E-44EE-A61D-E31C6657F26F}" type="slidenum">
              <a:rPr lang="en-US" smtClean="0"/>
              <a:t>6</a:t>
            </a:fld>
            <a:endParaRPr lang="en-US" dirty="0"/>
          </a:p>
        </p:txBody>
      </p:sp>
    </p:spTree>
    <p:extLst>
      <p:ext uri="{BB962C8B-B14F-4D97-AF65-F5344CB8AC3E}">
        <p14:creationId xmlns:p14="http://schemas.microsoft.com/office/powerpoint/2010/main" val="25031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B87E2-030A-4229-9E0E-85CA6516404C}"/>
              </a:ext>
            </a:extLst>
          </p:cNvPr>
          <p:cNvSpPr>
            <a:spLocks noGrp="1"/>
          </p:cNvSpPr>
          <p:nvPr>
            <p:ph type="title"/>
          </p:nvPr>
        </p:nvSpPr>
        <p:spPr/>
        <p:txBody>
          <a:bodyPr/>
          <a:lstStyle/>
          <a:p>
            <a:r>
              <a:rPr lang="en-US" dirty="0"/>
              <a:t>1. BUSINESS QUESTION</a:t>
            </a:r>
          </a:p>
        </p:txBody>
      </p:sp>
      <p:sp>
        <p:nvSpPr>
          <p:cNvPr id="3" name="Content Placeholder 2">
            <a:extLst>
              <a:ext uri="{FF2B5EF4-FFF2-40B4-BE49-F238E27FC236}">
                <a16:creationId xmlns:a16="http://schemas.microsoft.com/office/drawing/2014/main" id="{B4F3903F-D6ED-4E00-8D1A-1D7A30F5ED3A}"/>
              </a:ext>
            </a:extLst>
          </p:cNvPr>
          <p:cNvSpPr>
            <a:spLocks noGrp="1"/>
          </p:cNvSpPr>
          <p:nvPr>
            <p:ph idx="1"/>
          </p:nvPr>
        </p:nvSpPr>
        <p:spPr/>
        <p:txBody>
          <a:bodyPr/>
          <a:lstStyle/>
          <a:p>
            <a:r>
              <a:rPr lang="en-US" dirty="0"/>
              <a:t>What is the stated business question?</a:t>
            </a:r>
          </a:p>
          <a:p>
            <a:pPr lvl="1">
              <a:buFont typeface="Wingdings" panose="05000000000000000000" pitchFamily="2" charset="2"/>
              <a:buChar char="ü"/>
            </a:pPr>
            <a:r>
              <a:rPr lang="en-US" dirty="0"/>
              <a:t>Business wants to know how we can predict the consumer’s credit viability and that the consumer will not be defaulting in the near future?</a:t>
            </a:r>
          </a:p>
          <a:p>
            <a:r>
              <a:rPr lang="en-US" dirty="0"/>
              <a:t>What is the intent underlying the question?</a:t>
            </a:r>
          </a:p>
          <a:p>
            <a:pPr lvl="1">
              <a:buFont typeface="Wingdings" panose="05000000000000000000" pitchFamily="2" charset="2"/>
              <a:buChar char="ü"/>
            </a:pPr>
            <a:r>
              <a:rPr lang="en-US" dirty="0"/>
              <a:t>The intent is to save Credit One reputation as the approved consumers that have defaulted are on the rise. In doing so Credit One is likely to retain its credit / loan giving partners. If the issue is not resolved, there is a risk of losing partners..</a:t>
            </a:r>
          </a:p>
          <a:p>
            <a:r>
              <a:rPr lang="en-US" dirty="0"/>
              <a:t>What business considerations are likely to impact the analysis?</a:t>
            </a:r>
          </a:p>
          <a:p>
            <a:pPr lvl="1">
              <a:buFont typeface="Wingdings" panose="05000000000000000000" pitchFamily="2" charset="2"/>
              <a:buChar char="ü"/>
            </a:pPr>
            <a:r>
              <a:rPr lang="en-US" dirty="0"/>
              <a:t>Timeline for the project, budget and availability of project resources. Other considerations to be clarified with the management.</a:t>
            </a:r>
          </a:p>
          <a:p>
            <a:endParaRPr lang="en-US" dirty="0"/>
          </a:p>
        </p:txBody>
      </p:sp>
      <p:pic>
        <p:nvPicPr>
          <p:cNvPr id="5" name="Picture 4">
            <a:extLst>
              <a:ext uri="{FF2B5EF4-FFF2-40B4-BE49-F238E27FC236}">
                <a16:creationId xmlns:a16="http://schemas.microsoft.com/office/drawing/2014/main" id="{C44B7FF4-526B-4D02-A4A6-DB8D96B3F8C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18412" y="685800"/>
            <a:ext cx="1927618" cy="1595437"/>
          </a:xfrm>
          <a:prstGeom prst="rect">
            <a:avLst/>
          </a:prstGeom>
        </p:spPr>
      </p:pic>
      <p:sp>
        <p:nvSpPr>
          <p:cNvPr id="7" name="Date Placeholder 6">
            <a:extLst>
              <a:ext uri="{FF2B5EF4-FFF2-40B4-BE49-F238E27FC236}">
                <a16:creationId xmlns:a16="http://schemas.microsoft.com/office/drawing/2014/main" id="{520811A3-62E9-4FCB-9899-6A0E6839F62B}"/>
              </a:ext>
            </a:extLst>
          </p:cNvPr>
          <p:cNvSpPr>
            <a:spLocks noGrp="1"/>
          </p:cNvSpPr>
          <p:nvPr>
            <p:ph type="dt" sz="half" idx="10"/>
          </p:nvPr>
        </p:nvSpPr>
        <p:spPr/>
        <p:txBody>
          <a:bodyPr/>
          <a:lstStyle/>
          <a:p>
            <a:fld id="{89F1FC0D-8D40-405C-A6A8-BD4446608EE4}" type="datetime4">
              <a:rPr lang="en-US" smtClean="0"/>
              <a:t>March 1, 2020</a:t>
            </a:fld>
            <a:endParaRPr lang="en-US" dirty="0"/>
          </a:p>
        </p:txBody>
      </p:sp>
      <p:sp>
        <p:nvSpPr>
          <p:cNvPr id="8" name="Footer Placeholder 7">
            <a:extLst>
              <a:ext uri="{FF2B5EF4-FFF2-40B4-BE49-F238E27FC236}">
                <a16:creationId xmlns:a16="http://schemas.microsoft.com/office/drawing/2014/main" id="{21C05234-07A1-4FA7-B195-99D11B4CF5D6}"/>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9" name="Slide Number Placeholder 8">
            <a:extLst>
              <a:ext uri="{FF2B5EF4-FFF2-40B4-BE49-F238E27FC236}">
                <a16:creationId xmlns:a16="http://schemas.microsoft.com/office/drawing/2014/main" id="{A7BD6773-DB98-4A2A-8543-8D51AA2617C8}"/>
              </a:ext>
            </a:extLst>
          </p:cNvPr>
          <p:cNvSpPr>
            <a:spLocks noGrp="1"/>
          </p:cNvSpPr>
          <p:nvPr>
            <p:ph type="sldNum" sz="quarter" idx="12"/>
          </p:nvPr>
        </p:nvSpPr>
        <p:spPr/>
        <p:txBody>
          <a:bodyPr/>
          <a:lstStyle/>
          <a:p>
            <a:fld id="{2A013F82-EE5E-44EE-A61D-E31C6657F26F}" type="slidenum">
              <a:rPr lang="en-US" smtClean="0"/>
              <a:t>7</a:t>
            </a:fld>
            <a:endParaRPr lang="en-US" dirty="0"/>
          </a:p>
        </p:txBody>
      </p:sp>
    </p:spTree>
    <p:extLst>
      <p:ext uri="{BB962C8B-B14F-4D97-AF65-F5344CB8AC3E}">
        <p14:creationId xmlns:p14="http://schemas.microsoft.com/office/powerpoint/2010/main" val="347405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E5AE-3854-4FA3-B830-CE7806C25599}"/>
              </a:ext>
            </a:extLst>
          </p:cNvPr>
          <p:cNvSpPr>
            <a:spLocks noGrp="1"/>
          </p:cNvSpPr>
          <p:nvPr>
            <p:ph type="title"/>
          </p:nvPr>
        </p:nvSpPr>
        <p:spPr>
          <a:xfrm>
            <a:off x="1522413" y="381000"/>
            <a:ext cx="9144001" cy="685800"/>
          </a:xfrm>
        </p:spPr>
        <p:txBody>
          <a:bodyPr/>
          <a:lstStyle/>
          <a:p>
            <a:r>
              <a:rPr lang="en-US" dirty="0"/>
              <a:t>2. ANALYSIS PLAN</a:t>
            </a:r>
          </a:p>
        </p:txBody>
      </p:sp>
      <p:sp>
        <p:nvSpPr>
          <p:cNvPr id="3" name="Content Placeholder 2">
            <a:extLst>
              <a:ext uri="{FF2B5EF4-FFF2-40B4-BE49-F238E27FC236}">
                <a16:creationId xmlns:a16="http://schemas.microsoft.com/office/drawing/2014/main" id="{5948E560-589A-4B2F-8BF4-BCCAD0FE37B2}"/>
              </a:ext>
            </a:extLst>
          </p:cNvPr>
          <p:cNvSpPr>
            <a:spLocks noGrp="1"/>
          </p:cNvSpPr>
          <p:nvPr>
            <p:ph idx="1"/>
          </p:nvPr>
        </p:nvSpPr>
        <p:spPr>
          <a:xfrm>
            <a:off x="1370012" y="1143000"/>
            <a:ext cx="9134391" cy="5486400"/>
          </a:xfrm>
        </p:spPr>
        <p:txBody>
          <a:bodyPr>
            <a:normAutofit fontScale="85000" lnSpcReduction="10000"/>
          </a:bodyPr>
          <a:lstStyle/>
          <a:p>
            <a:r>
              <a:rPr lang="en-US" dirty="0"/>
              <a:t>What is the analysis goal?</a:t>
            </a:r>
          </a:p>
          <a:p>
            <a:pPr lvl="1">
              <a:buFont typeface="Wingdings" panose="05000000000000000000" pitchFamily="2" charset="2"/>
              <a:buChar char="ü"/>
            </a:pPr>
            <a:r>
              <a:rPr lang="en-US" dirty="0"/>
              <a:t>To find insights on the defaulted consumers and develop predictive modeling so that future defaulters can be predicted with accuracy.</a:t>
            </a:r>
          </a:p>
          <a:p>
            <a:r>
              <a:rPr lang="en-US" dirty="0"/>
              <a:t>What hypotheses are to be tested?</a:t>
            </a:r>
          </a:p>
          <a:p>
            <a:pPr lvl="1">
              <a:buFont typeface="Wingdings" panose="05000000000000000000" pitchFamily="2" charset="2"/>
              <a:buChar char="ü"/>
            </a:pPr>
            <a:r>
              <a:rPr lang="en-US" dirty="0"/>
              <a:t>In general typical machine learning techniques will be applied for training and testing, any specific hypotheses or expectations will be clarified with the management in the subsequent phase of the project.</a:t>
            </a:r>
          </a:p>
          <a:p>
            <a:r>
              <a:rPr lang="en-US" dirty="0"/>
              <a:t>What data is required/available to test the hypotheses?</a:t>
            </a:r>
          </a:p>
          <a:p>
            <a:pPr lvl="1">
              <a:buFont typeface="Wingdings" panose="05000000000000000000" pitchFamily="2" charset="2"/>
              <a:buChar char="ü"/>
            </a:pPr>
            <a:r>
              <a:rPr lang="en-US" dirty="0"/>
              <a:t>Credit data for 30,000 missed consumers (defaulted and non-defaulted) has been provided by the client and is already available for this assignment.</a:t>
            </a:r>
          </a:p>
          <a:p>
            <a:r>
              <a:rPr lang="en-US" dirty="0"/>
              <a:t>What methodology(-ies) will you employ?</a:t>
            </a:r>
          </a:p>
          <a:p>
            <a:pPr lvl="1">
              <a:buFont typeface="Wingdings" panose="05000000000000000000" pitchFamily="2" charset="2"/>
              <a:buChar char="ü"/>
            </a:pPr>
            <a:r>
              <a:rPr lang="en-US" dirty="0"/>
              <a:t>Several machine learning models will be employed, compared and the best one will be selected. Further details will be sorted out in the next phases of the project.</a:t>
            </a:r>
          </a:p>
          <a:p>
            <a:r>
              <a:rPr lang="en-US" dirty="0"/>
              <a:t>What is the project plan (timeline and milestones, risks, phasing, prioritization, …)?</a:t>
            </a:r>
          </a:p>
          <a:p>
            <a:pPr lvl="1">
              <a:buFont typeface="Wingdings" panose="05000000000000000000" pitchFamily="2" charset="2"/>
              <a:buChar char="ü"/>
            </a:pPr>
            <a:r>
              <a:rPr lang="en-US" dirty="0"/>
              <a:t>Project timeline is one month, risk assessment with stakeholders and project resources is being scheduled. Prioritization discussion is pending with the management. </a:t>
            </a:r>
          </a:p>
        </p:txBody>
      </p:sp>
      <p:pic>
        <p:nvPicPr>
          <p:cNvPr id="8" name="Picture 7">
            <a:extLst>
              <a:ext uri="{FF2B5EF4-FFF2-40B4-BE49-F238E27FC236}">
                <a16:creationId xmlns:a16="http://schemas.microsoft.com/office/drawing/2014/main" id="{D91775FF-3DEB-4AC4-AADD-EB43AAEDE21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51812" y="304800"/>
            <a:ext cx="2133600" cy="1205484"/>
          </a:xfrm>
          <a:prstGeom prst="rect">
            <a:avLst/>
          </a:prstGeom>
        </p:spPr>
      </p:pic>
      <p:sp>
        <p:nvSpPr>
          <p:cNvPr id="10" name="Date Placeholder 9">
            <a:extLst>
              <a:ext uri="{FF2B5EF4-FFF2-40B4-BE49-F238E27FC236}">
                <a16:creationId xmlns:a16="http://schemas.microsoft.com/office/drawing/2014/main" id="{BA3D58D0-DA89-4044-BBB1-A20592FFA85C}"/>
              </a:ext>
            </a:extLst>
          </p:cNvPr>
          <p:cNvSpPr>
            <a:spLocks noGrp="1"/>
          </p:cNvSpPr>
          <p:nvPr>
            <p:ph type="dt" sz="half" idx="10"/>
          </p:nvPr>
        </p:nvSpPr>
        <p:spPr/>
        <p:txBody>
          <a:bodyPr/>
          <a:lstStyle/>
          <a:p>
            <a:fld id="{D46709D9-6B92-4481-AE93-4013EBD9D2E7}" type="datetime4">
              <a:rPr lang="en-US" smtClean="0"/>
              <a:t>March 1, 2020</a:t>
            </a:fld>
            <a:endParaRPr lang="en-US" dirty="0"/>
          </a:p>
        </p:txBody>
      </p:sp>
      <p:sp>
        <p:nvSpPr>
          <p:cNvPr id="11" name="Footer Placeholder 10">
            <a:extLst>
              <a:ext uri="{FF2B5EF4-FFF2-40B4-BE49-F238E27FC236}">
                <a16:creationId xmlns:a16="http://schemas.microsoft.com/office/drawing/2014/main" id="{FF626A40-2538-4B2B-A5B4-DAC632F8A66E}"/>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12" name="Slide Number Placeholder 11">
            <a:extLst>
              <a:ext uri="{FF2B5EF4-FFF2-40B4-BE49-F238E27FC236}">
                <a16:creationId xmlns:a16="http://schemas.microsoft.com/office/drawing/2014/main" id="{BE449E5D-351B-43B8-9013-D31AAE8F69D2}"/>
              </a:ext>
            </a:extLst>
          </p:cNvPr>
          <p:cNvSpPr>
            <a:spLocks noGrp="1"/>
          </p:cNvSpPr>
          <p:nvPr>
            <p:ph type="sldNum" sz="quarter" idx="12"/>
          </p:nvPr>
        </p:nvSpPr>
        <p:spPr/>
        <p:txBody>
          <a:bodyPr/>
          <a:lstStyle/>
          <a:p>
            <a:fld id="{2A013F82-EE5E-44EE-A61D-E31C6657F26F}" type="slidenum">
              <a:rPr lang="en-US" smtClean="0"/>
              <a:t>8</a:t>
            </a:fld>
            <a:endParaRPr lang="en-US" dirty="0"/>
          </a:p>
        </p:txBody>
      </p:sp>
    </p:spTree>
    <p:extLst>
      <p:ext uri="{BB962C8B-B14F-4D97-AF65-F5344CB8AC3E}">
        <p14:creationId xmlns:p14="http://schemas.microsoft.com/office/powerpoint/2010/main" val="273767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86BAA-DCFD-44A2-A1C2-CB4E4861C4C0}"/>
              </a:ext>
            </a:extLst>
          </p:cNvPr>
          <p:cNvSpPr>
            <a:spLocks noGrp="1"/>
          </p:cNvSpPr>
          <p:nvPr>
            <p:ph type="title"/>
          </p:nvPr>
        </p:nvSpPr>
        <p:spPr/>
        <p:txBody>
          <a:bodyPr/>
          <a:lstStyle/>
          <a:p>
            <a:r>
              <a:rPr lang="en-US" dirty="0"/>
              <a:t>3. DATA COLLECTION</a:t>
            </a:r>
          </a:p>
        </p:txBody>
      </p:sp>
      <p:sp>
        <p:nvSpPr>
          <p:cNvPr id="3" name="Content Placeholder 2">
            <a:extLst>
              <a:ext uri="{FF2B5EF4-FFF2-40B4-BE49-F238E27FC236}">
                <a16:creationId xmlns:a16="http://schemas.microsoft.com/office/drawing/2014/main" id="{B4B24493-732A-4ADE-837E-6B08A1E4C6E7}"/>
              </a:ext>
            </a:extLst>
          </p:cNvPr>
          <p:cNvSpPr>
            <a:spLocks noGrp="1"/>
          </p:cNvSpPr>
          <p:nvPr>
            <p:ph idx="1"/>
          </p:nvPr>
        </p:nvSpPr>
        <p:spPr>
          <a:xfrm>
            <a:off x="1532021" y="2340076"/>
            <a:ext cx="9134391" cy="4114801"/>
          </a:xfrm>
        </p:spPr>
        <p:txBody>
          <a:bodyPr/>
          <a:lstStyle/>
          <a:p>
            <a:r>
              <a:rPr lang="en-US" dirty="0"/>
              <a:t>From where can the data be obtained?</a:t>
            </a:r>
          </a:p>
          <a:p>
            <a:pPr lvl="1">
              <a:buFont typeface="Wingdings" panose="05000000000000000000" pitchFamily="2" charset="2"/>
              <a:buChar char="ü"/>
            </a:pPr>
            <a:r>
              <a:rPr lang="en-US" dirty="0"/>
              <a:t>Data has already been downloaded from the client’s repository and is available for analysis.</a:t>
            </a:r>
          </a:p>
          <a:p>
            <a:r>
              <a:rPr lang="en-US" dirty="0"/>
              <a:t>How must the data be cleansed and validated?</a:t>
            </a:r>
          </a:p>
          <a:p>
            <a:pPr lvl="1">
              <a:buFont typeface="Wingdings" panose="05000000000000000000" pitchFamily="2" charset="2"/>
              <a:buChar char="ü"/>
            </a:pPr>
            <a:r>
              <a:rPr lang="en-US" dirty="0"/>
              <a:t>Data will first be visually inspected for obvious error and formatting issues, then it will be loaded into Python Jupyter notebook environment where programming functions as well as visualizations will be applied to ensure it’s integrity and that it is ready for processing.</a:t>
            </a:r>
          </a:p>
        </p:txBody>
      </p:sp>
      <p:pic>
        <p:nvPicPr>
          <p:cNvPr id="5" name="Picture 4">
            <a:extLst>
              <a:ext uri="{FF2B5EF4-FFF2-40B4-BE49-F238E27FC236}">
                <a16:creationId xmlns:a16="http://schemas.microsoft.com/office/drawing/2014/main" id="{7C527DFB-0D2D-4280-A173-061F6B3A894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9108" y="990600"/>
            <a:ext cx="1676400" cy="1676400"/>
          </a:xfrm>
          <a:prstGeom prst="rect">
            <a:avLst/>
          </a:prstGeom>
        </p:spPr>
      </p:pic>
      <p:sp>
        <p:nvSpPr>
          <p:cNvPr id="7" name="Date Placeholder 6">
            <a:extLst>
              <a:ext uri="{FF2B5EF4-FFF2-40B4-BE49-F238E27FC236}">
                <a16:creationId xmlns:a16="http://schemas.microsoft.com/office/drawing/2014/main" id="{2EF2498B-C2F2-42D8-A259-5E30410E4DDD}"/>
              </a:ext>
            </a:extLst>
          </p:cNvPr>
          <p:cNvSpPr>
            <a:spLocks noGrp="1"/>
          </p:cNvSpPr>
          <p:nvPr>
            <p:ph type="dt" sz="half" idx="10"/>
          </p:nvPr>
        </p:nvSpPr>
        <p:spPr/>
        <p:txBody>
          <a:bodyPr/>
          <a:lstStyle/>
          <a:p>
            <a:fld id="{550B1ADB-F9A6-4955-9D06-25AF1AF04E5A}" type="datetime4">
              <a:rPr lang="en-US" smtClean="0"/>
              <a:t>March 1, 2020</a:t>
            </a:fld>
            <a:endParaRPr lang="en-US" dirty="0"/>
          </a:p>
        </p:txBody>
      </p:sp>
      <p:sp>
        <p:nvSpPr>
          <p:cNvPr id="8" name="Footer Placeholder 7">
            <a:extLst>
              <a:ext uri="{FF2B5EF4-FFF2-40B4-BE49-F238E27FC236}">
                <a16:creationId xmlns:a16="http://schemas.microsoft.com/office/drawing/2014/main" id="{6D4B0CDE-15E2-4D35-A30A-F3CBE760EAF6}"/>
              </a:ext>
            </a:extLst>
          </p:cNvPr>
          <p:cNvSpPr>
            <a:spLocks noGrp="1"/>
          </p:cNvSpPr>
          <p:nvPr>
            <p:ph type="ftr" sz="quarter" idx="11"/>
          </p:nvPr>
        </p:nvSpPr>
        <p:spPr/>
        <p:txBody>
          <a:bodyPr/>
          <a:lstStyle/>
          <a:p>
            <a:r>
              <a:rPr lang="en-US"/>
              <a:t>Copyright (C) 2020 Credit One                                                           Commercial in Confidence  </a:t>
            </a:r>
            <a:endParaRPr lang="en-US" dirty="0"/>
          </a:p>
        </p:txBody>
      </p:sp>
      <p:sp>
        <p:nvSpPr>
          <p:cNvPr id="9" name="Slide Number Placeholder 8">
            <a:extLst>
              <a:ext uri="{FF2B5EF4-FFF2-40B4-BE49-F238E27FC236}">
                <a16:creationId xmlns:a16="http://schemas.microsoft.com/office/drawing/2014/main" id="{C93ABC1C-DE5C-482A-9512-62358884DFCE}"/>
              </a:ext>
            </a:extLst>
          </p:cNvPr>
          <p:cNvSpPr>
            <a:spLocks noGrp="1"/>
          </p:cNvSpPr>
          <p:nvPr>
            <p:ph type="sldNum" sz="quarter" idx="12"/>
          </p:nvPr>
        </p:nvSpPr>
        <p:spPr/>
        <p:txBody>
          <a:bodyPr/>
          <a:lstStyle/>
          <a:p>
            <a:fld id="{2A013F82-EE5E-44EE-A61D-E31C6657F26F}" type="slidenum">
              <a:rPr lang="en-US" smtClean="0"/>
              <a:t>9</a:t>
            </a:fld>
            <a:endParaRPr lang="en-US" dirty="0"/>
          </a:p>
        </p:txBody>
      </p:sp>
    </p:spTree>
    <p:extLst>
      <p:ext uri="{BB962C8B-B14F-4D97-AF65-F5344CB8AC3E}">
        <p14:creationId xmlns:p14="http://schemas.microsoft.com/office/powerpoint/2010/main" val="140664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2174</TotalTime>
  <Words>1274</Words>
  <Application>Microsoft Office PowerPoint</Application>
  <PresentationFormat>Custom</PresentationFormat>
  <Paragraphs>161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Bookman Old Style</vt:lpstr>
      <vt:lpstr>Corbel</vt:lpstr>
      <vt:lpstr>Wingdings</vt:lpstr>
      <vt:lpstr>Digital Blue Tunnel 16x9</vt:lpstr>
      <vt:lpstr>Credit Risk Evaluation</vt:lpstr>
      <vt:lpstr>PROJECT GOALS</vt:lpstr>
      <vt:lpstr>THE PROBLEM</vt:lpstr>
      <vt:lpstr>INPUT DATA</vt:lpstr>
      <vt:lpstr>DATA HANDLING AND MANAGEMENT</vt:lpstr>
      <vt:lpstr>DATA SCIENCE FRAMEWORK CHOSEN</vt:lpstr>
      <vt:lpstr>1. BUSINESS QUESTION</vt:lpstr>
      <vt:lpstr>2. ANALYSIS PLAN</vt:lpstr>
      <vt:lpstr>3. DATA COLLECTION</vt:lpstr>
      <vt:lpstr>4. INSIGHTS</vt:lpstr>
      <vt:lpstr>5. RECOMMENDATION</vt:lpstr>
      <vt:lpstr>REASONS FOR CHOOSING BADIR FRAMEWORK</vt:lpstr>
      <vt:lpstr>  BADIR FRAMEWORK FLOW CHART </vt:lpstr>
      <vt:lpstr>DATA INSIGHTS AND KNOWN ISSUES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Asad</dc:creator>
  <cp:lastModifiedBy>Asad</cp:lastModifiedBy>
  <cp:revision>44</cp:revision>
  <dcterms:created xsi:type="dcterms:W3CDTF">2020-02-25T02:52:59Z</dcterms:created>
  <dcterms:modified xsi:type="dcterms:W3CDTF">2020-03-01T21:15:40Z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